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3" r:id="rId7"/>
    <p:sldId id="261" r:id="rId8"/>
    <p:sldId id="264" r:id="rId9"/>
    <p:sldId id="262" r:id="rId10"/>
    <p:sldId id="265" r:id="rId11"/>
    <p:sldId id="266" r:id="rId12"/>
    <p:sldId id="267" r:id="rId13"/>
    <p:sldId id="268" r:id="rId14"/>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5"/>
    <p:restoredTop sz="94713"/>
  </p:normalViewPr>
  <p:slideViewPr>
    <p:cSldViewPr snapToGrid="0" snapToObjects="1">
      <p:cViewPr varScale="1">
        <p:scale>
          <a:sx n="106" d="100"/>
          <a:sy n="106" d="100"/>
        </p:scale>
        <p:origin x="104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8CD6A4-28CF-FD4B-9181-AE39FAC621F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 xmlns:a16="http://schemas.microsoft.com/office/drawing/2014/main" id="{3104A9B7-1BCF-F642-B24B-1F3F52BBC5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x-none"/>
          </a:p>
        </p:txBody>
      </p:sp>
      <p:sp>
        <p:nvSpPr>
          <p:cNvPr id="4" name="Date Placeholder 3">
            <a:extLst>
              <a:ext uri="{FF2B5EF4-FFF2-40B4-BE49-F238E27FC236}">
                <a16:creationId xmlns="" xmlns:a16="http://schemas.microsoft.com/office/drawing/2014/main" id="{396830EF-7414-0C46-BB66-4E4324F941CA}"/>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5" name="Footer Placeholder 4">
            <a:extLst>
              <a:ext uri="{FF2B5EF4-FFF2-40B4-BE49-F238E27FC236}">
                <a16:creationId xmlns="" xmlns:a16="http://schemas.microsoft.com/office/drawing/2014/main" id="{2F373BA1-8222-0F41-8266-6676182AC9E6}"/>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77C0AE73-0C76-C84D-8346-78C464613298}"/>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78225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10717B-C278-E941-B439-C7CB1D4CAE1A}"/>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 xmlns:a16="http://schemas.microsoft.com/office/drawing/2014/main" id="{406901E4-1C43-0944-8F2A-A47AE52288D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 xmlns:a16="http://schemas.microsoft.com/office/drawing/2014/main" id="{611F8EDC-4D97-3F4A-A444-B1D714DBA20A}"/>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5" name="Footer Placeholder 4">
            <a:extLst>
              <a:ext uri="{FF2B5EF4-FFF2-40B4-BE49-F238E27FC236}">
                <a16:creationId xmlns="" xmlns:a16="http://schemas.microsoft.com/office/drawing/2014/main" id="{93F4D632-5487-3042-BDF7-A40E9308B0E1}"/>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E8CC84B6-0E4D-EB42-9DB2-041F7D8A625A}"/>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3714557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9A38646-15AF-9445-80E0-D52F342F329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 xmlns:a16="http://schemas.microsoft.com/office/drawing/2014/main" id="{2D428B2D-53E8-304E-8B3E-A7FC36E5BD4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 xmlns:a16="http://schemas.microsoft.com/office/drawing/2014/main" id="{5574767C-1A9E-D246-839B-D5C4A1694591}"/>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5" name="Footer Placeholder 4">
            <a:extLst>
              <a:ext uri="{FF2B5EF4-FFF2-40B4-BE49-F238E27FC236}">
                <a16:creationId xmlns="" xmlns:a16="http://schemas.microsoft.com/office/drawing/2014/main" id="{4DD9C990-348D-C742-9375-3464A61C2324}"/>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0DF8F281-C8AB-2546-A02B-A29B92AB31DB}"/>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62096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BE8A83-C2F0-134F-9808-2ACD491B9E8D}"/>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 xmlns:a16="http://schemas.microsoft.com/office/drawing/2014/main" id="{05F052A1-EE3A-7E4E-A420-DFCE38FFF15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 xmlns:a16="http://schemas.microsoft.com/office/drawing/2014/main" id="{1D68E059-0EE2-A541-AC0B-FEED17D8FA95}"/>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5" name="Footer Placeholder 4">
            <a:extLst>
              <a:ext uri="{FF2B5EF4-FFF2-40B4-BE49-F238E27FC236}">
                <a16:creationId xmlns="" xmlns:a16="http://schemas.microsoft.com/office/drawing/2014/main" id="{6109DA0E-DD21-C442-9D26-E13B836D01CD}"/>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53D0C348-5F6F-2240-8D1A-703B467249E8}"/>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2784829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B9262E-1E20-EF46-BDDF-45F65D82AD1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 xmlns:a16="http://schemas.microsoft.com/office/drawing/2014/main" id="{625D7E82-C7CA-EB40-A11D-B17FF5CF4C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 xmlns:a16="http://schemas.microsoft.com/office/drawing/2014/main" id="{2E8F1E7B-FB3F-0E49-B326-BB33024BE8A5}"/>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5" name="Footer Placeholder 4">
            <a:extLst>
              <a:ext uri="{FF2B5EF4-FFF2-40B4-BE49-F238E27FC236}">
                <a16:creationId xmlns="" xmlns:a16="http://schemas.microsoft.com/office/drawing/2014/main" id="{6C886A54-C635-FD45-A061-5D62E1DA7AA9}"/>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54B07F49-30D3-004F-A213-272EAC115AF4}"/>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292512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68ABA8-6CD7-AE4F-AD23-E589FF2320D7}"/>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 xmlns:a16="http://schemas.microsoft.com/office/drawing/2014/main" id="{6100B6F5-B869-D54A-B24B-F2E84D270EB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 xmlns:a16="http://schemas.microsoft.com/office/drawing/2014/main" id="{8BB3E802-0C55-4746-B821-29C789C9C23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 xmlns:a16="http://schemas.microsoft.com/office/drawing/2014/main" id="{2434F2A3-8A2A-7C41-8683-D77B0E13D63D}"/>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6" name="Footer Placeholder 5">
            <a:extLst>
              <a:ext uri="{FF2B5EF4-FFF2-40B4-BE49-F238E27FC236}">
                <a16:creationId xmlns="" xmlns:a16="http://schemas.microsoft.com/office/drawing/2014/main" id="{097B16D4-C730-1244-829A-0D9B8EDC7AB9}"/>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 xmlns:a16="http://schemas.microsoft.com/office/drawing/2014/main" id="{B81531AA-E3D0-6B42-92D9-8F9A9018879B}"/>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1688354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9C3B22-EB4C-1841-A62D-CF12BB4E949A}"/>
              </a:ext>
            </a:extLst>
          </p:cNvPr>
          <p:cNvSpPr>
            <a:spLocks noGrp="1"/>
          </p:cNvSpPr>
          <p:nvPr>
            <p:ph type="title"/>
          </p:nvPr>
        </p:nvSpPr>
        <p:spPr>
          <a:xfrm>
            <a:off x="839788" y="365125"/>
            <a:ext cx="10515600" cy="1325563"/>
          </a:xfrm>
        </p:spPr>
        <p:txBody>
          <a:bodyPr/>
          <a:lstStyle/>
          <a:p>
            <a:r>
              <a:rPr lang="en-GB"/>
              <a:t>Click to edit Master title style</a:t>
            </a:r>
            <a:endParaRPr lang="x-none"/>
          </a:p>
        </p:txBody>
      </p:sp>
      <p:sp>
        <p:nvSpPr>
          <p:cNvPr id="3" name="Text Placeholder 2">
            <a:extLst>
              <a:ext uri="{FF2B5EF4-FFF2-40B4-BE49-F238E27FC236}">
                <a16:creationId xmlns="" xmlns:a16="http://schemas.microsoft.com/office/drawing/2014/main" id="{6CD7AED3-50D6-B640-9604-FA3E27255B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 xmlns:a16="http://schemas.microsoft.com/office/drawing/2014/main" id="{717A074B-FF37-9C41-90AF-42E68E003F7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 xmlns:a16="http://schemas.microsoft.com/office/drawing/2014/main" id="{C68D8F25-767A-6C46-A3E8-4404AF0A80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 xmlns:a16="http://schemas.microsoft.com/office/drawing/2014/main" id="{465EEF9C-7919-7B48-83EC-480AF40D970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 xmlns:a16="http://schemas.microsoft.com/office/drawing/2014/main" id="{1C14B25E-6D2B-C14F-986A-3F2A7867AACC}"/>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8" name="Footer Placeholder 7">
            <a:extLst>
              <a:ext uri="{FF2B5EF4-FFF2-40B4-BE49-F238E27FC236}">
                <a16:creationId xmlns="" xmlns:a16="http://schemas.microsoft.com/office/drawing/2014/main" id="{5FCB4665-B62E-9543-BD83-7B71CBA257FC}"/>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 xmlns:a16="http://schemas.microsoft.com/office/drawing/2014/main" id="{CBCBF6D0-3099-7E42-98DA-002E0496D814}"/>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514203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0ABB85-06B2-F146-A89B-58554896B0CA}"/>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 xmlns:a16="http://schemas.microsoft.com/office/drawing/2014/main" id="{59E7E195-D7D3-F545-A687-ADD771AE412C}"/>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4" name="Footer Placeholder 3">
            <a:extLst>
              <a:ext uri="{FF2B5EF4-FFF2-40B4-BE49-F238E27FC236}">
                <a16:creationId xmlns="" xmlns:a16="http://schemas.microsoft.com/office/drawing/2014/main" id="{7B4E4BC6-692D-AC40-9513-A3627FF1BDA5}"/>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 xmlns:a16="http://schemas.microsoft.com/office/drawing/2014/main" id="{1FC985D9-5A75-D743-9ACA-126330DFE79B}"/>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3499676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37539C8-4121-4E47-AD8F-925CD4C8DFD4}"/>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3" name="Footer Placeholder 2">
            <a:extLst>
              <a:ext uri="{FF2B5EF4-FFF2-40B4-BE49-F238E27FC236}">
                <a16:creationId xmlns="" xmlns:a16="http://schemas.microsoft.com/office/drawing/2014/main" id="{D48C9481-3BD1-4940-A138-672422DA5365}"/>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 xmlns:a16="http://schemas.microsoft.com/office/drawing/2014/main" id="{4BD60A70-459C-4A49-B335-E1829BC7B6D4}"/>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365687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F210AD8-6787-2041-B45C-9B8E5422419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 xmlns:a16="http://schemas.microsoft.com/office/drawing/2014/main" id="{F7EECA24-2FEA-7A48-8295-BF5A79EE39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 xmlns:a16="http://schemas.microsoft.com/office/drawing/2014/main" id="{BCFB9A79-156E-9946-88BA-691384A2B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B073F051-F140-2C4D-8335-142F4E230756}"/>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6" name="Footer Placeholder 5">
            <a:extLst>
              <a:ext uri="{FF2B5EF4-FFF2-40B4-BE49-F238E27FC236}">
                <a16:creationId xmlns="" xmlns:a16="http://schemas.microsoft.com/office/drawing/2014/main" id="{DC2272D8-36F3-1E4C-8CB7-4E9A82098607}"/>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 xmlns:a16="http://schemas.microsoft.com/office/drawing/2014/main" id="{B42D7A50-B6C6-3240-9745-47A6A7A5678F}"/>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2911549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DA38B3-0A75-A44B-9706-264A852BAC7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 xmlns:a16="http://schemas.microsoft.com/office/drawing/2014/main" id="{0110E692-088E-D64D-90E7-FB1C25B2E4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 xmlns:a16="http://schemas.microsoft.com/office/drawing/2014/main" id="{B12EAE9C-43B0-E248-961E-6A05837F68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30AA0621-9BB1-4A44-9A46-7881149A92C1}"/>
              </a:ext>
            </a:extLst>
          </p:cNvPr>
          <p:cNvSpPr>
            <a:spLocks noGrp="1"/>
          </p:cNvSpPr>
          <p:nvPr>
            <p:ph type="dt" sz="half" idx="10"/>
          </p:nvPr>
        </p:nvSpPr>
        <p:spPr/>
        <p:txBody>
          <a:bodyPr/>
          <a:lstStyle/>
          <a:p>
            <a:fld id="{0A9ED288-EA4E-A841-9144-61B6CF442C64}" type="datetimeFigureOut">
              <a:rPr lang="x-none" smtClean="0"/>
              <a:t>02/04/2020</a:t>
            </a:fld>
            <a:endParaRPr lang="x-none"/>
          </a:p>
        </p:txBody>
      </p:sp>
      <p:sp>
        <p:nvSpPr>
          <p:cNvPr id="6" name="Footer Placeholder 5">
            <a:extLst>
              <a:ext uri="{FF2B5EF4-FFF2-40B4-BE49-F238E27FC236}">
                <a16:creationId xmlns="" xmlns:a16="http://schemas.microsoft.com/office/drawing/2014/main" id="{2D5CC5A3-3CD7-6B44-A743-86C489E3CCD4}"/>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 xmlns:a16="http://schemas.microsoft.com/office/drawing/2014/main" id="{FC35143A-B156-6A48-9EED-81F9CFE289DE}"/>
              </a:ext>
            </a:extLst>
          </p:cNvPr>
          <p:cNvSpPr>
            <a:spLocks noGrp="1"/>
          </p:cNvSpPr>
          <p:nvPr>
            <p:ph type="sldNum" sz="quarter" idx="12"/>
          </p:nvPr>
        </p:nvSpPr>
        <p:spPr/>
        <p:txBody>
          <a:bodyPr/>
          <a:lstStyle/>
          <a:p>
            <a:fld id="{5088AD5F-6950-444D-ACAF-A87CBE32CC83}" type="slidenum">
              <a:rPr lang="x-none" smtClean="0"/>
              <a:t>‹N°›</a:t>
            </a:fld>
            <a:endParaRPr lang="x-none"/>
          </a:p>
        </p:txBody>
      </p:sp>
    </p:spTree>
    <p:extLst>
      <p:ext uri="{BB962C8B-B14F-4D97-AF65-F5344CB8AC3E}">
        <p14:creationId xmlns:p14="http://schemas.microsoft.com/office/powerpoint/2010/main" val="1243302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B086824-C2E7-0041-B561-9B3AC7447D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 xmlns:a16="http://schemas.microsoft.com/office/drawing/2014/main" id="{296CB326-76B2-2146-B504-6EC5B7E452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 xmlns:a16="http://schemas.microsoft.com/office/drawing/2014/main" id="{0813C3DB-B2F3-9048-969A-079E85E6E1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9ED288-EA4E-A841-9144-61B6CF442C64}" type="datetimeFigureOut">
              <a:rPr lang="x-none" smtClean="0"/>
              <a:t>02/04/2020</a:t>
            </a:fld>
            <a:endParaRPr lang="x-none"/>
          </a:p>
        </p:txBody>
      </p:sp>
      <p:sp>
        <p:nvSpPr>
          <p:cNvPr id="5" name="Footer Placeholder 4">
            <a:extLst>
              <a:ext uri="{FF2B5EF4-FFF2-40B4-BE49-F238E27FC236}">
                <a16:creationId xmlns="" xmlns:a16="http://schemas.microsoft.com/office/drawing/2014/main" id="{AD276233-8EE7-E245-8174-F1A6ED39C2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 xmlns:a16="http://schemas.microsoft.com/office/drawing/2014/main" id="{B27D06B2-2492-E546-9496-0565DBD330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8AD5F-6950-444D-ACAF-A87CBE32CC83}" type="slidenum">
              <a:rPr lang="x-none" smtClean="0"/>
              <a:t>‹N°›</a:t>
            </a:fld>
            <a:endParaRPr lang="x-none"/>
          </a:p>
        </p:txBody>
      </p:sp>
    </p:spTree>
    <p:extLst>
      <p:ext uri="{BB962C8B-B14F-4D97-AF65-F5344CB8AC3E}">
        <p14:creationId xmlns:p14="http://schemas.microsoft.com/office/powerpoint/2010/main" val="3439410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hbr.org/1985/09/scenarios-uncharted-waters-ahea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48EFB0-97CB-C140-BC0B-725F526F45F8}"/>
              </a:ext>
            </a:extLst>
          </p:cNvPr>
          <p:cNvSpPr>
            <a:spLocks noGrp="1"/>
          </p:cNvSpPr>
          <p:nvPr>
            <p:ph type="ctrTitle"/>
          </p:nvPr>
        </p:nvSpPr>
        <p:spPr>
          <a:xfrm>
            <a:off x="1524000" y="1737212"/>
            <a:ext cx="9144000" cy="2170545"/>
          </a:xfrm>
        </p:spPr>
        <p:txBody>
          <a:bodyPr/>
          <a:lstStyle/>
          <a:p>
            <a:r>
              <a:rPr lang="x-none" dirty="0"/>
              <a:t>Scénarios d’évolution</a:t>
            </a:r>
            <a:br>
              <a:rPr lang="x-none" dirty="0"/>
            </a:br>
            <a:r>
              <a:rPr lang="x-none" dirty="0"/>
              <a:t>COVID-19</a:t>
            </a:r>
          </a:p>
        </p:txBody>
      </p:sp>
      <p:sp>
        <p:nvSpPr>
          <p:cNvPr id="3" name="Subtitle 2">
            <a:extLst>
              <a:ext uri="{FF2B5EF4-FFF2-40B4-BE49-F238E27FC236}">
                <a16:creationId xmlns="" xmlns:a16="http://schemas.microsoft.com/office/drawing/2014/main" id="{A87C60DB-2BEA-3F45-8520-C591C868B805}"/>
              </a:ext>
            </a:extLst>
          </p:cNvPr>
          <p:cNvSpPr>
            <a:spLocks noGrp="1"/>
          </p:cNvSpPr>
          <p:nvPr>
            <p:ph type="subTitle" idx="1"/>
          </p:nvPr>
        </p:nvSpPr>
        <p:spPr>
          <a:xfrm>
            <a:off x="1524000" y="4143860"/>
            <a:ext cx="9144000" cy="710035"/>
          </a:xfrm>
        </p:spPr>
        <p:txBody>
          <a:bodyPr/>
          <a:lstStyle/>
          <a:p>
            <a:r>
              <a:rPr lang="x-none" dirty="0"/>
              <a:t>Un exercice pour élargir les perspectives</a:t>
            </a:r>
          </a:p>
        </p:txBody>
      </p:sp>
      <p:pic>
        <p:nvPicPr>
          <p:cNvPr id="5" name="Picture 4" descr="A picture containing drawing&#10;&#10;Description automatically generated">
            <a:extLst>
              <a:ext uri="{FF2B5EF4-FFF2-40B4-BE49-F238E27FC236}">
                <a16:creationId xmlns="" xmlns:a16="http://schemas.microsoft.com/office/drawing/2014/main" id="{0688D8B3-F493-3A40-8E71-DB41A0F2435A}"/>
              </a:ext>
            </a:extLst>
          </p:cNvPr>
          <p:cNvPicPr>
            <a:picLocks noChangeAspect="1"/>
          </p:cNvPicPr>
          <p:nvPr/>
        </p:nvPicPr>
        <p:blipFill>
          <a:blip r:embed="rId2"/>
          <a:stretch>
            <a:fillRect/>
          </a:stretch>
        </p:blipFill>
        <p:spPr>
          <a:xfrm>
            <a:off x="10030113" y="5735637"/>
            <a:ext cx="1275773" cy="700501"/>
          </a:xfrm>
          <a:prstGeom prst="rect">
            <a:avLst/>
          </a:prstGeom>
        </p:spPr>
      </p:pic>
      <p:sp>
        <p:nvSpPr>
          <p:cNvPr id="6" name="TextBox 5">
            <a:extLst>
              <a:ext uri="{FF2B5EF4-FFF2-40B4-BE49-F238E27FC236}">
                <a16:creationId xmlns="" xmlns:a16="http://schemas.microsoft.com/office/drawing/2014/main" id="{56C6924B-8530-9849-ACA7-D14022B428AC}"/>
              </a:ext>
            </a:extLst>
          </p:cNvPr>
          <p:cNvSpPr txBox="1"/>
          <p:nvPr/>
        </p:nvSpPr>
        <p:spPr>
          <a:xfrm flipH="1">
            <a:off x="491583" y="6085887"/>
            <a:ext cx="2334744" cy="276999"/>
          </a:xfrm>
          <a:prstGeom prst="rect">
            <a:avLst/>
          </a:prstGeom>
          <a:noFill/>
        </p:spPr>
        <p:txBody>
          <a:bodyPr wrap="square" rtlCol="0">
            <a:spAutoFit/>
          </a:bodyPr>
          <a:lstStyle/>
          <a:p>
            <a:r>
              <a:rPr lang="x-none" sz="1200" dirty="0"/>
              <a:t>29 Mars 2020</a:t>
            </a:r>
          </a:p>
        </p:txBody>
      </p:sp>
    </p:spTree>
    <p:extLst>
      <p:ext uri="{BB962C8B-B14F-4D97-AF65-F5344CB8AC3E}">
        <p14:creationId xmlns:p14="http://schemas.microsoft.com/office/powerpoint/2010/main" val="2389903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96A7808B-A6C7-D641-A78D-C9D66B7B93A8}"/>
              </a:ext>
            </a:extLst>
          </p:cNvPr>
          <p:cNvGraphicFramePr>
            <a:graphicFrameLocks noGrp="1"/>
          </p:cNvGraphicFramePr>
          <p:nvPr>
            <p:extLst>
              <p:ext uri="{D42A27DB-BD31-4B8C-83A1-F6EECF244321}">
                <p14:modId xmlns:p14="http://schemas.microsoft.com/office/powerpoint/2010/main" val="3149198553"/>
              </p:ext>
            </p:extLst>
          </p:nvPr>
        </p:nvGraphicFramePr>
        <p:xfrm>
          <a:off x="2474059" y="1035557"/>
          <a:ext cx="7824184" cy="2076024"/>
        </p:xfrm>
        <a:graphic>
          <a:graphicData uri="http://schemas.openxmlformats.org/drawingml/2006/table">
            <a:tbl>
              <a:tblPr>
                <a:tableStyleId>{5C22544A-7EE6-4342-B048-85BDC9FD1C3A}</a:tableStyleId>
              </a:tblPr>
              <a:tblGrid>
                <a:gridCol w="7824184">
                  <a:extLst>
                    <a:ext uri="{9D8B030D-6E8A-4147-A177-3AD203B41FA5}">
                      <a16:colId xmlns="" xmlns:a16="http://schemas.microsoft.com/office/drawing/2014/main" val="311944729"/>
                    </a:ext>
                  </a:extLst>
                </a:gridCol>
              </a:tblGrid>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232673064"/>
                  </a:ext>
                </a:extLst>
              </a:tr>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4071108616"/>
                  </a:ext>
                </a:extLst>
              </a:tr>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913365654"/>
                  </a:ext>
                </a:extLst>
              </a:tr>
            </a:tbl>
          </a:graphicData>
        </a:graphic>
      </p:graphicFrame>
      <p:sp>
        <p:nvSpPr>
          <p:cNvPr id="6" name="TextBox 5">
            <a:extLst>
              <a:ext uri="{FF2B5EF4-FFF2-40B4-BE49-F238E27FC236}">
                <a16:creationId xmlns="" xmlns:a16="http://schemas.microsoft.com/office/drawing/2014/main" id="{899A4184-1EB1-FF4E-A875-68CDF959F6BA}"/>
              </a:ext>
            </a:extLst>
          </p:cNvPr>
          <p:cNvSpPr txBox="1"/>
          <p:nvPr/>
        </p:nvSpPr>
        <p:spPr>
          <a:xfrm>
            <a:off x="607279" y="1033838"/>
            <a:ext cx="1866780" cy="523220"/>
          </a:xfrm>
          <a:prstGeom prst="rect">
            <a:avLst/>
          </a:prstGeom>
          <a:noFill/>
        </p:spPr>
        <p:txBody>
          <a:bodyPr wrap="square" rtlCol="0">
            <a:spAutoFit/>
          </a:bodyPr>
          <a:lstStyle/>
          <a:p>
            <a:pPr algn="ctr"/>
            <a:r>
              <a:rPr lang="x-none" sz="1400" dirty="0"/>
              <a:t>Changements principaux</a:t>
            </a:r>
          </a:p>
        </p:txBody>
      </p:sp>
      <p:graphicFrame>
        <p:nvGraphicFramePr>
          <p:cNvPr id="7" name="Table 6">
            <a:extLst>
              <a:ext uri="{FF2B5EF4-FFF2-40B4-BE49-F238E27FC236}">
                <a16:creationId xmlns="" xmlns:a16="http://schemas.microsoft.com/office/drawing/2014/main" id="{1D9880DB-2AAF-C244-8FF0-7312AF837879}"/>
              </a:ext>
            </a:extLst>
          </p:cNvPr>
          <p:cNvGraphicFramePr>
            <a:graphicFrameLocks noGrp="1"/>
          </p:cNvGraphicFramePr>
          <p:nvPr>
            <p:extLst>
              <p:ext uri="{D42A27DB-BD31-4B8C-83A1-F6EECF244321}">
                <p14:modId xmlns:p14="http://schemas.microsoft.com/office/powerpoint/2010/main" val="4215590288"/>
              </p:ext>
            </p:extLst>
          </p:nvPr>
        </p:nvGraphicFramePr>
        <p:xfrm>
          <a:off x="2474059" y="3968635"/>
          <a:ext cx="7824184" cy="2076024"/>
        </p:xfrm>
        <a:graphic>
          <a:graphicData uri="http://schemas.openxmlformats.org/drawingml/2006/table">
            <a:tbl>
              <a:tblPr>
                <a:tableStyleId>{5C22544A-7EE6-4342-B048-85BDC9FD1C3A}</a:tableStyleId>
              </a:tblPr>
              <a:tblGrid>
                <a:gridCol w="7824184">
                  <a:extLst>
                    <a:ext uri="{9D8B030D-6E8A-4147-A177-3AD203B41FA5}">
                      <a16:colId xmlns="" xmlns:a16="http://schemas.microsoft.com/office/drawing/2014/main" val="311944729"/>
                    </a:ext>
                  </a:extLst>
                </a:gridCol>
              </a:tblGrid>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232673064"/>
                  </a:ext>
                </a:extLst>
              </a:tr>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4071108616"/>
                  </a:ext>
                </a:extLst>
              </a:tr>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913365654"/>
                  </a:ext>
                </a:extLst>
              </a:tr>
            </a:tbl>
          </a:graphicData>
        </a:graphic>
      </p:graphicFrame>
      <p:sp>
        <p:nvSpPr>
          <p:cNvPr id="8" name="TextBox 7">
            <a:extLst>
              <a:ext uri="{FF2B5EF4-FFF2-40B4-BE49-F238E27FC236}">
                <a16:creationId xmlns="" xmlns:a16="http://schemas.microsoft.com/office/drawing/2014/main" id="{3D531CCF-528B-1749-B265-3A4F56B65944}"/>
              </a:ext>
            </a:extLst>
          </p:cNvPr>
          <p:cNvSpPr txBox="1"/>
          <p:nvPr/>
        </p:nvSpPr>
        <p:spPr>
          <a:xfrm>
            <a:off x="607279" y="3966916"/>
            <a:ext cx="1866780" cy="523220"/>
          </a:xfrm>
          <a:prstGeom prst="rect">
            <a:avLst/>
          </a:prstGeom>
          <a:noFill/>
        </p:spPr>
        <p:txBody>
          <a:bodyPr wrap="square" rtlCol="0">
            <a:spAutoFit/>
          </a:bodyPr>
          <a:lstStyle/>
          <a:p>
            <a:pPr algn="ctr"/>
            <a:r>
              <a:rPr lang="fr-FR" sz="1400" dirty="0"/>
              <a:t>Réaction</a:t>
            </a:r>
          </a:p>
          <a:p>
            <a:pPr algn="ctr"/>
            <a:r>
              <a:rPr lang="fr-FR" sz="1400" dirty="0"/>
              <a:t>immédiate</a:t>
            </a:r>
            <a:endParaRPr lang="x-none" sz="1400" dirty="0"/>
          </a:p>
        </p:txBody>
      </p:sp>
    </p:spTree>
    <p:extLst>
      <p:ext uri="{BB962C8B-B14F-4D97-AF65-F5344CB8AC3E}">
        <p14:creationId xmlns:p14="http://schemas.microsoft.com/office/powerpoint/2010/main" val="3130338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FFE54A-DE38-8049-A97F-E333DAC9DDE8}"/>
              </a:ext>
            </a:extLst>
          </p:cNvPr>
          <p:cNvSpPr>
            <a:spLocks noGrp="1"/>
          </p:cNvSpPr>
          <p:nvPr>
            <p:ph type="title"/>
          </p:nvPr>
        </p:nvSpPr>
        <p:spPr/>
        <p:txBody>
          <a:bodyPr/>
          <a:lstStyle/>
          <a:p>
            <a:r>
              <a:rPr lang="x-none" dirty="0"/>
              <a:t>Etape </a:t>
            </a:r>
            <a:r>
              <a:rPr lang="fr-FR" dirty="0" smtClean="0"/>
              <a:t>5</a:t>
            </a:r>
            <a:r>
              <a:rPr lang="x-none" dirty="0" smtClean="0"/>
              <a:t> </a:t>
            </a:r>
            <a:r>
              <a:rPr lang="x-none" dirty="0"/>
              <a:t>: </a:t>
            </a:r>
            <a:r>
              <a:rPr lang="fr-FR" dirty="0" smtClean="0"/>
              <a:t>continuer jusqu’en sortie de crise</a:t>
            </a:r>
            <a:endParaRPr lang="x-none" dirty="0"/>
          </a:p>
        </p:txBody>
      </p:sp>
      <p:sp>
        <p:nvSpPr>
          <p:cNvPr id="5" name="Rectangle 4">
            <a:extLst>
              <a:ext uri="{FF2B5EF4-FFF2-40B4-BE49-F238E27FC236}">
                <a16:creationId xmlns="" xmlns:a16="http://schemas.microsoft.com/office/drawing/2014/main" id="{526426FE-D3A3-1C4D-9985-A5B655A2E681}"/>
              </a:ext>
            </a:extLst>
          </p:cNvPr>
          <p:cNvSpPr/>
          <p:nvPr/>
        </p:nvSpPr>
        <p:spPr>
          <a:xfrm>
            <a:off x="7132016" y="5717457"/>
            <a:ext cx="4336687" cy="584775"/>
          </a:xfrm>
          <a:prstGeom prst="rect">
            <a:avLst/>
          </a:prstGeom>
        </p:spPr>
        <p:txBody>
          <a:bodyPr wrap="square">
            <a:spAutoFit/>
          </a:bodyPr>
          <a:lstStyle/>
          <a:p>
            <a:r>
              <a:rPr lang="x-none" sz="1600" dirty="0">
                <a:solidFill>
                  <a:schemeClr val="tx1">
                    <a:lumMod val="65000"/>
                    <a:lumOff val="35000"/>
                  </a:schemeClr>
                </a:solidFill>
                <a:sym typeface="Wingdings" pitchFamily="2" charset="2"/>
              </a:rPr>
              <a:t>Utiliser le tableau de la page suivante pour recenser les principaux changements et actions</a:t>
            </a:r>
          </a:p>
        </p:txBody>
      </p:sp>
      <p:sp>
        <p:nvSpPr>
          <p:cNvPr id="10" name="Rectangle 9">
            <a:extLst>
              <a:ext uri="{FF2B5EF4-FFF2-40B4-BE49-F238E27FC236}">
                <a16:creationId xmlns="" xmlns:a16="http://schemas.microsoft.com/office/drawing/2014/main" id="{65E9DF09-E62E-8545-9959-43D2F41D3F63}"/>
              </a:ext>
            </a:extLst>
          </p:cNvPr>
          <p:cNvSpPr/>
          <p:nvPr/>
        </p:nvSpPr>
        <p:spPr>
          <a:xfrm>
            <a:off x="812800" y="2305732"/>
            <a:ext cx="10566400" cy="1179481"/>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ln w="0"/>
                <a:solidFill>
                  <a:schemeClr val="tx1"/>
                </a:solidFill>
                <a:effectLst>
                  <a:outerShdw blurRad="38100" dist="19050" dir="2700000" algn="tl" rotWithShape="0">
                    <a:schemeClr val="dk1">
                      <a:alpha val="40000"/>
                    </a:schemeClr>
                  </a:outerShdw>
                </a:effectLst>
              </a:rPr>
              <a:t>Refaire les scénarios régulièrement: Qu’est-ce qu’on sait de nouveau</a:t>
            </a:r>
            <a:r>
              <a:rPr lang="x-none" sz="2400" dirty="0" smtClean="0">
                <a:ln w="0"/>
                <a:solidFill>
                  <a:schemeClr val="tx1"/>
                </a:solidFill>
                <a:effectLst>
                  <a:outerShdw blurRad="38100" dist="19050" dir="2700000" algn="tl" rotWithShape="0">
                    <a:schemeClr val="dk1">
                      <a:alpha val="40000"/>
                    </a:schemeClr>
                  </a:outerShdw>
                </a:effectLst>
              </a:rPr>
              <a:t>? </a:t>
            </a:r>
            <a:r>
              <a:rPr lang="x-none" sz="2400" dirty="0">
                <a:ln w="0"/>
                <a:solidFill>
                  <a:schemeClr val="tx1"/>
                </a:solidFill>
                <a:effectLst>
                  <a:outerShdw blurRad="38100" dist="19050" dir="2700000" algn="tl" rotWithShape="0">
                    <a:schemeClr val="dk1">
                      <a:alpha val="40000"/>
                    </a:schemeClr>
                  </a:outerShdw>
                </a:effectLst>
              </a:rPr>
              <a:t/>
            </a:r>
            <a:br>
              <a:rPr lang="x-none" sz="2400" dirty="0">
                <a:ln w="0"/>
                <a:solidFill>
                  <a:schemeClr val="tx1"/>
                </a:solidFill>
                <a:effectLst>
                  <a:outerShdw blurRad="38100" dist="19050" dir="2700000" algn="tl" rotWithShape="0">
                    <a:schemeClr val="dk1">
                      <a:alpha val="40000"/>
                    </a:schemeClr>
                  </a:outerShdw>
                </a:effectLst>
              </a:rPr>
            </a:br>
            <a:r>
              <a:rPr lang="fr-FR" sz="2400" dirty="0" smtClean="0">
                <a:ln w="0"/>
                <a:solidFill>
                  <a:schemeClr val="tx1"/>
                </a:solidFill>
                <a:effectLst>
                  <a:outerShdw blurRad="38100" dist="19050" dir="2700000" algn="tl" rotWithShape="0">
                    <a:schemeClr val="dk1">
                      <a:alpha val="40000"/>
                    </a:schemeClr>
                  </a:outerShdw>
                </a:effectLst>
              </a:rPr>
              <a:t>Qu’est-ce qu’il faut regarder aujourd’hui</a:t>
            </a:r>
            <a:r>
              <a:rPr lang="x-none" sz="2400" dirty="0" smtClean="0">
                <a:ln w="0"/>
                <a:solidFill>
                  <a:schemeClr val="tx1"/>
                </a:solidFill>
                <a:effectLst>
                  <a:outerShdw blurRad="38100" dist="19050" dir="2700000" algn="tl" rotWithShape="0">
                    <a:schemeClr val="dk1">
                      <a:alpha val="40000"/>
                    </a:schemeClr>
                  </a:outerShdw>
                </a:effectLst>
              </a:rPr>
              <a:t>?</a:t>
            </a:r>
            <a:r>
              <a:rPr lang="fr-FR" sz="2400" dirty="0" smtClean="0">
                <a:ln w="0"/>
                <a:solidFill>
                  <a:schemeClr val="tx1"/>
                </a:solidFill>
                <a:effectLst>
                  <a:outerShdw blurRad="38100" dist="19050" dir="2700000" algn="tl" rotWithShape="0">
                    <a:schemeClr val="dk1">
                      <a:alpha val="40000"/>
                    </a:schemeClr>
                  </a:outerShdw>
                </a:effectLst>
              </a:rPr>
              <a:t> Qu’est-ce qu’il faut apprendre à faire?</a:t>
            </a:r>
            <a:endParaRPr lang="x-none" sz="2400" dirty="0">
              <a:ln w="0"/>
              <a:solidFill>
                <a:schemeClr val="tx1"/>
              </a:solidFill>
              <a:effectLst>
                <a:outerShdw blurRad="38100" dist="19050" dir="2700000" algn="tl" rotWithShape="0">
                  <a:schemeClr val="dk1">
                    <a:alpha val="40000"/>
                  </a:schemeClr>
                </a:outerShdw>
              </a:effectLst>
            </a:endParaRPr>
          </a:p>
        </p:txBody>
      </p:sp>
      <p:sp>
        <p:nvSpPr>
          <p:cNvPr id="3" name="Rectangle 2">
            <a:extLst>
              <a:ext uri="{FF2B5EF4-FFF2-40B4-BE49-F238E27FC236}">
                <a16:creationId xmlns="" xmlns:a16="http://schemas.microsoft.com/office/drawing/2014/main" id="{2D3B6CE2-0417-AC4D-ABD6-40ADFC68F4DF}"/>
              </a:ext>
            </a:extLst>
          </p:cNvPr>
          <p:cNvSpPr/>
          <p:nvPr/>
        </p:nvSpPr>
        <p:spPr>
          <a:xfrm>
            <a:off x="2307653" y="3642499"/>
            <a:ext cx="7488420" cy="1477328"/>
          </a:xfrm>
          <a:prstGeom prst="rect">
            <a:avLst/>
          </a:prstGeom>
        </p:spPr>
        <p:txBody>
          <a:bodyPr wrap="square">
            <a:spAutoFit/>
          </a:bodyPr>
          <a:lstStyle/>
          <a:p>
            <a:pPr algn="ctr"/>
            <a:r>
              <a:rPr lang="en-GB" dirty="0" smtClean="0"/>
              <a:t>Les </a:t>
            </a:r>
            <a:r>
              <a:rPr lang="en-GB" dirty="0" err="1" smtClean="0"/>
              <a:t>scénarios</a:t>
            </a:r>
            <a:r>
              <a:rPr lang="en-GB" dirty="0" smtClean="0"/>
              <a:t> ne </a:t>
            </a:r>
            <a:r>
              <a:rPr lang="en-GB" dirty="0" err="1" smtClean="0"/>
              <a:t>sont</a:t>
            </a:r>
            <a:r>
              <a:rPr lang="en-GB" dirty="0" smtClean="0"/>
              <a:t> pas des </a:t>
            </a:r>
            <a:r>
              <a:rPr lang="en-GB" dirty="0" err="1" smtClean="0"/>
              <a:t>prévisions</a:t>
            </a:r>
            <a:r>
              <a:rPr lang="en-GB" dirty="0" smtClean="0"/>
              <a:t> – </a:t>
            </a:r>
            <a:r>
              <a:rPr lang="en-GB" dirty="0" err="1" smtClean="0"/>
              <a:t>leur</a:t>
            </a:r>
            <a:r>
              <a:rPr lang="en-GB" dirty="0" smtClean="0"/>
              <a:t> but </a:t>
            </a:r>
            <a:r>
              <a:rPr lang="en-GB" dirty="0" err="1" smtClean="0"/>
              <a:t>est</a:t>
            </a:r>
            <a:r>
              <a:rPr lang="en-GB" dirty="0" smtClean="0"/>
              <a:t> de </a:t>
            </a:r>
            <a:r>
              <a:rPr lang="en-GB" dirty="0" err="1" smtClean="0"/>
              <a:t>garder</a:t>
            </a:r>
            <a:r>
              <a:rPr lang="en-GB" dirty="0" smtClean="0"/>
              <a:t> </a:t>
            </a:r>
            <a:r>
              <a:rPr lang="en-GB" dirty="0" err="1" smtClean="0"/>
              <a:t>ouvert</a:t>
            </a:r>
            <a:r>
              <a:rPr lang="en-GB" dirty="0" smtClean="0"/>
              <a:t> les </a:t>
            </a:r>
            <a:r>
              <a:rPr lang="en-GB" dirty="0" err="1" smtClean="0"/>
              <a:t>univers</a:t>
            </a:r>
            <a:r>
              <a:rPr lang="en-GB" dirty="0" smtClean="0"/>
              <a:t> du </a:t>
            </a:r>
            <a:r>
              <a:rPr lang="en-GB" dirty="0" err="1" smtClean="0"/>
              <a:t>possibles</a:t>
            </a:r>
            <a:r>
              <a:rPr lang="en-GB" dirty="0" smtClean="0"/>
              <a:t>. Il </a:t>
            </a:r>
            <a:r>
              <a:rPr lang="en-GB" dirty="0" err="1" smtClean="0"/>
              <a:t>faut</a:t>
            </a:r>
            <a:r>
              <a:rPr lang="en-GB" dirty="0" smtClean="0"/>
              <a:t> </a:t>
            </a:r>
            <a:r>
              <a:rPr lang="en-GB" dirty="0" err="1" smtClean="0"/>
              <a:t>donc</a:t>
            </a:r>
            <a:r>
              <a:rPr lang="en-GB" dirty="0" smtClean="0"/>
              <a:t> les revoir </a:t>
            </a:r>
            <a:r>
              <a:rPr lang="en-GB" dirty="0" err="1" smtClean="0"/>
              <a:t>régulièrement</a:t>
            </a:r>
            <a:r>
              <a:rPr lang="en-GB" dirty="0" smtClean="0"/>
              <a:t> pour </a:t>
            </a:r>
            <a:r>
              <a:rPr lang="en-GB" dirty="0" err="1" smtClean="0"/>
              <a:t>intégrer</a:t>
            </a:r>
            <a:r>
              <a:rPr lang="en-GB" dirty="0" smtClean="0"/>
              <a:t> les </a:t>
            </a:r>
            <a:r>
              <a:rPr lang="en-GB" dirty="0" err="1" smtClean="0"/>
              <a:t>faits</a:t>
            </a:r>
            <a:r>
              <a:rPr lang="en-GB" dirty="0" smtClean="0"/>
              <a:t> nouveaux et continuer </a:t>
            </a:r>
            <a:r>
              <a:rPr lang="en-GB" dirty="0" err="1" smtClean="0"/>
              <a:t>à</a:t>
            </a:r>
            <a:r>
              <a:rPr lang="en-GB" dirty="0" smtClean="0"/>
              <a:t> </a:t>
            </a:r>
            <a:r>
              <a:rPr lang="en-GB" dirty="0" err="1" smtClean="0"/>
              <a:t>avancer</a:t>
            </a:r>
            <a:r>
              <a:rPr lang="en-GB" dirty="0" smtClean="0"/>
              <a:t> ensemble. En </a:t>
            </a:r>
            <a:r>
              <a:rPr lang="en-GB" dirty="0" err="1" smtClean="0"/>
              <a:t>particulier</a:t>
            </a:r>
            <a:r>
              <a:rPr lang="en-GB" dirty="0" smtClean="0"/>
              <a:t>, </a:t>
            </a:r>
            <a:r>
              <a:rPr lang="en-GB" dirty="0" err="1" smtClean="0"/>
              <a:t>sur</a:t>
            </a:r>
            <a:r>
              <a:rPr lang="en-GB" dirty="0" smtClean="0"/>
              <a:t> </a:t>
            </a:r>
            <a:r>
              <a:rPr lang="en-GB" dirty="0" err="1" smtClean="0"/>
              <a:t>chaque</a:t>
            </a:r>
            <a:r>
              <a:rPr lang="en-GB" dirty="0" smtClean="0"/>
              <a:t> </a:t>
            </a:r>
            <a:r>
              <a:rPr lang="en-GB" dirty="0" err="1" smtClean="0"/>
              <a:t>scénario</a:t>
            </a:r>
            <a:r>
              <a:rPr lang="en-GB" dirty="0" smtClean="0"/>
              <a:t>, </a:t>
            </a:r>
            <a:r>
              <a:rPr lang="en-GB" dirty="0" err="1" smtClean="0"/>
              <a:t>quel</a:t>
            </a:r>
            <a:r>
              <a:rPr lang="en-GB" dirty="0" smtClean="0"/>
              <a:t> </a:t>
            </a:r>
            <a:r>
              <a:rPr lang="en-GB" dirty="0" err="1" smtClean="0"/>
              <a:t>est</a:t>
            </a:r>
            <a:r>
              <a:rPr lang="en-GB" dirty="0" smtClean="0"/>
              <a:t> </a:t>
            </a:r>
            <a:r>
              <a:rPr lang="en-GB" dirty="0" err="1" smtClean="0"/>
              <a:t>l’indicateur</a:t>
            </a:r>
            <a:r>
              <a:rPr lang="en-GB" dirty="0" smtClean="0"/>
              <a:t> </a:t>
            </a:r>
            <a:r>
              <a:rPr lang="en-GB" dirty="0" err="1" smtClean="0"/>
              <a:t>clé</a:t>
            </a:r>
            <a:r>
              <a:rPr lang="en-GB" dirty="0" smtClean="0"/>
              <a:t> </a:t>
            </a:r>
            <a:r>
              <a:rPr lang="en-GB" dirty="0" err="1" smtClean="0"/>
              <a:t>à</a:t>
            </a:r>
            <a:r>
              <a:rPr lang="en-GB" dirty="0" smtClean="0"/>
              <a:t> </a:t>
            </a:r>
            <a:r>
              <a:rPr lang="en-GB" dirty="0" err="1" smtClean="0"/>
              <a:t>regarder</a:t>
            </a:r>
            <a:r>
              <a:rPr lang="en-GB" dirty="0" smtClean="0"/>
              <a:t>? </a:t>
            </a:r>
            <a:r>
              <a:rPr lang="en-GB" dirty="0" err="1" smtClean="0"/>
              <a:t>Que</a:t>
            </a:r>
            <a:r>
              <a:rPr lang="en-GB" dirty="0" smtClean="0"/>
              <a:t> </a:t>
            </a:r>
            <a:r>
              <a:rPr lang="en-GB" dirty="0" err="1" smtClean="0"/>
              <a:t>faudra</a:t>
            </a:r>
            <a:r>
              <a:rPr lang="en-GB" dirty="0" smtClean="0"/>
              <a:t>-t-</a:t>
            </a:r>
            <a:r>
              <a:rPr lang="en-GB" dirty="0" err="1" smtClean="0"/>
              <a:t>il</a:t>
            </a:r>
            <a:r>
              <a:rPr lang="en-GB" dirty="0" smtClean="0"/>
              <a:t> </a:t>
            </a:r>
            <a:r>
              <a:rPr lang="en-GB" dirty="0" err="1" smtClean="0"/>
              <a:t>apprendre</a:t>
            </a:r>
            <a:r>
              <a:rPr lang="en-GB" dirty="0" smtClean="0"/>
              <a:t> </a:t>
            </a:r>
            <a:r>
              <a:rPr lang="en-GB" dirty="0" err="1" smtClean="0"/>
              <a:t>à</a:t>
            </a:r>
            <a:r>
              <a:rPr lang="en-GB" dirty="0" smtClean="0"/>
              <a:t> faire de nouveau quoi </a:t>
            </a:r>
            <a:r>
              <a:rPr lang="en-GB" dirty="0" err="1" smtClean="0"/>
              <a:t>qu’il</a:t>
            </a:r>
            <a:r>
              <a:rPr lang="en-GB" dirty="0" smtClean="0"/>
              <a:t> arrive?</a:t>
            </a:r>
            <a:endParaRPr lang="en-GB" dirty="0"/>
          </a:p>
        </p:txBody>
      </p:sp>
      <p:cxnSp>
        <p:nvCxnSpPr>
          <p:cNvPr id="6" name="Straight Connector 5">
            <a:extLst>
              <a:ext uri="{FF2B5EF4-FFF2-40B4-BE49-F238E27FC236}">
                <a16:creationId xmlns="" xmlns:a16="http://schemas.microsoft.com/office/drawing/2014/main" id="{B0A3A350-3021-1249-95D3-A4497647DDD4}"/>
              </a:ext>
            </a:extLst>
          </p:cNvPr>
          <p:cNvCxnSpPr>
            <a:cxnSpLocks/>
          </p:cNvCxnSpPr>
          <p:nvPr/>
        </p:nvCxnSpPr>
        <p:spPr>
          <a:xfrm>
            <a:off x="7132016" y="5717457"/>
            <a:ext cx="0" cy="58477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8265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74786400-ACC6-5640-9945-AF80CE34AD32}"/>
              </a:ext>
            </a:extLst>
          </p:cNvPr>
          <p:cNvGraphicFramePr>
            <a:graphicFrameLocks noGrp="1"/>
          </p:cNvGraphicFramePr>
          <p:nvPr>
            <p:extLst>
              <p:ext uri="{D42A27DB-BD31-4B8C-83A1-F6EECF244321}">
                <p14:modId xmlns:p14="http://schemas.microsoft.com/office/powerpoint/2010/main" val="431425983"/>
              </p:ext>
            </p:extLst>
          </p:nvPr>
        </p:nvGraphicFramePr>
        <p:xfrm>
          <a:off x="196482" y="128469"/>
          <a:ext cx="11766288" cy="6483928"/>
        </p:xfrm>
        <a:graphic>
          <a:graphicData uri="http://schemas.openxmlformats.org/drawingml/2006/table">
            <a:tbl>
              <a:tblPr>
                <a:tableStyleId>{5C22544A-7EE6-4342-B048-85BDC9FD1C3A}</a:tableStyleId>
              </a:tblPr>
              <a:tblGrid>
                <a:gridCol w="2941572">
                  <a:extLst>
                    <a:ext uri="{9D8B030D-6E8A-4147-A177-3AD203B41FA5}">
                      <a16:colId xmlns="" xmlns:a16="http://schemas.microsoft.com/office/drawing/2014/main" val="2285040056"/>
                    </a:ext>
                  </a:extLst>
                </a:gridCol>
                <a:gridCol w="2941572">
                  <a:extLst>
                    <a:ext uri="{9D8B030D-6E8A-4147-A177-3AD203B41FA5}">
                      <a16:colId xmlns="" xmlns:a16="http://schemas.microsoft.com/office/drawing/2014/main" val="901403145"/>
                    </a:ext>
                  </a:extLst>
                </a:gridCol>
                <a:gridCol w="2941572">
                  <a:extLst>
                    <a:ext uri="{9D8B030D-6E8A-4147-A177-3AD203B41FA5}">
                      <a16:colId xmlns="" xmlns:a16="http://schemas.microsoft.com/office/drawing/2014/main" val="3337027331"/>
                    </a:ext>
                  </a:extLst>
                </a:gridCol>
                <a:gridCol w="2941572">
                  <a:extLst>
                    <a:ext uri="{9D8B030D-6E8A-4147-A177-3AD203B41FA5}">
                      <a16:colId xmlns="" xmlns:a16="http://schemas.microsoft.com/office/drawing/2014/main" val="2598072384"/>
                    </a:ext>
                  </a:extLst>
                </a:gridCol>
              </a:tblGrid>
              <a:tr h="385037">
                <a:tc>
                  <a:txBody>
                    <a:bodyPr/>
                    <a:lstStyle/>
                    <a:p>
                      <a:pPr algn="ctr"/>
                      <a:r>
                        <a:rPr lang="x-none" dirty="0"/>
                        <a:t>Scénario </a:t>
                      </a:r>
                      <a:r>
                        <a:rPr lang="x-none" dirty="0" smtClean="0"/>
                        <a:t>1A</a:t>
                      </a:r>
                      <a:r>
                        <a:rPr lang="fr-FR" dirty="0" smtClean="0"/>
                        <a:t>’</a:t>
                      </a:r>
                      <a:r>
                        <a:rPr lang="x-none" dirty="0" smtClean="0"/>
                        <a:t> </a:t>
                      </a:r>
                      <a:r>
                        <a:rPr lang="x-none" dirty="0"/>
                        <a:t>/ </a:t>
                      </a:r>
                      <a:r>
                        <a:rPr lang="x-none" dirty="0" smtClean="0"/>
                        <a:t>2A</a:t>
                      </a:r>
                      <a:r>
                        <a:rPr lang="fr-FR" dirty="0" smtClean="0"/>
                        <a:t>’</a:t>
                      </a:r>
                      <a:endParaRPr lang="x-none"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solidFill>
                  </a:tcPr>
                </a:tc>
                <a:tc>
                  <a:txBody>
                    <a:bodyPr/>
                    <a:lstStyle/>
                    <a:p>
                      <a:pPr algn="ctr"/>
                      <a:r>
                        <a:rPr lang="x-none" dirty="0"/>
                        <a:t>Scénario </a:t>
                      </a:r>
                      <a:r>
                        <a:rPr lang="x-none" dirty="0" smtClean="0"/>
                        <a:t>1A</a:t>
                      </a:r>
                      <a:r>
                        <a:rPr lang="fr-FR" dirty="0" smtClean="0"/>
                        <a:t>’</a:t>
                      </a:r>
                      <a:r>
                        <a:rPr lang="x-none" dirty="0" smtClean="0"/>
                        <a:t> </a:t>
                      </a:r>
                      <a:r>
                        <a:rPr lang="x-none" dirty="0"/>
                        <a:t>/ </a:t>
                      </a:r>
                      <a:r>
                        <a:rPr lang="x-none" dirty="0" smtClean="0"/>
                        <a:t>2B</a:t>
                      </a:r>
                      <a:r>
                        <a:rPr lang="fr-FR" dirty="0" smtClean="0"/>
                        <a:t>’</a:t>
                      </a:r>
                      <a:endParaRPr lang="x-none"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solidFill>
                  </a:tcPr>
                </a:tc>
                <a:tc>
                  <a:txBody>
                    <a:bodyPr/>
                    <a:lstStyle/>
                    <a:p>
                      <a:pPr algn="ctr"/>
                      <a:r>
                        <a:rPr lang="x-none" dirty="0"/>
                        <a:t>Scénario </a:t>
                      </a:r>
                      <a:r>
                        <a:rPr lang="x-none" dirty="0" smtClean="0"/>
                        <a:t>1B</a:t>
                      </a:r>
                      <a:r>
                        <a:rPr lang="fr-FR" dirty="0" smtClean="0"/>
                        <a:t>’</a:t>
                      </a:r>
                      <a:r>
                        <a:rPr lang="x-none" dirty="0" smtClean="0"/>
                        <a:t> </a:t>
                      </a:r>
                      <a:r>
                        <a:rPr lang="x-none" dirty="0"/>
                        <a:t>/ </a:t>
                      </a:r>
                      <a:r>
                        <a:rPr lang="x-none" dirty="0" smtClean="0"/>
                        <a:t>2A</a:t>
                      </a:r>
                      <a:r>
                        <a:rPr lang="fr-FR" dirty="0" smtClean="0"/>
                        <a:t>’</a:t>
                      </a:r>
                      <a:endParaRPr lang="x-none"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solidFill>
                  </a:tcPr>
                </a:tc>
                <a:tc>
                  <a:txBody>
                    <a:bodyPr/>
                    <a:lstStyle/>
                    <a:p>
                      <a:pPr algn="ctr"/>
                      <a:r>
                        <a:rPr lang="x-none" dirty="0"/>
                        <a:t>Scénario </a:t>
                      </a:r>
                      <a:r>
                        <a:rPr lang="x-none" dirty="0" smtClean="0"/>
                        <a:t>1B</a:t>
                      </a:r>
                      <a:r>
                        <a:rPr lang="fr-FR" dirty="0" smtClean="0"/>
                        <a:t>’</a:t>
                      </a:r>
                      <a:r>
                        <a:rPr lang="x-none" dirty="0" smtClean="0"/>
                        <a:t> </a:t>
                      </a:r>
                      <a:r>
                        <a:rPr lang="x-none" dirty="0"/>
                        <a:t>/ </a:t>
                      </a:r>
                      <a:r>
                        <a:rPr lang="x-none" dirty="0" smtClean="0"/>
                        <a:t>2B</a:t>
                      </a:r>
                      <a:r>
                        <a:rPr lang="fr-FR" dirty="0" smtClean="0"/>
                        <a:t>’</a:t>
                      </a:r>
                      <a:endParaRPr lang="x-none"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solidFill>
                  </a:tcPr>
                </a:tc>
                <a:extLst>
                  <a:ext uri="{0D108BD9-81ED-4DB2-BD59-A6C34878D82A}">
                    <a16:rowId xmlns="" xmlns:a16="http://schemas.microsoft.com/office/drawing/2014/main" val="633980447"/>
                  </a:ext>
                </a:extLst>
              </a:tr>
              <a:tr h="60988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Faire évoluer l’histoire en fonction des faits nouveaux </a:t>
                      </a:r>
                      <a:r>
                        <a:rPr lang="fr-FR" sz="1600" baseline="0" dirty="0" smtClean="0"/>
                        <a:t>(toujours en cherchant des futurs divergents, pas des prédictions) qui, tant que possible, représente la vision d’un des groupes sociaux participant à l’exercice</a:t>
                      </a:r>
                      <a:endParaRPr lang="x-none" sz="1600" dirty="0" smtClean="0"/>
                    </a:p>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r>
                        <a:rPr lang="fr-FR" sz="1600" dirty="0" smtClean="0"/>
                        <a:t>Trouver l’indicateur</a:t>
                      </a:r>
                      <a:r>
                        <a:rPr lang="fr-FR" sz="1600" baseline="0" dirty="0" smtClean="0"/>
                        <a:t> principal qui nous dirait si les choses évoluent dans ce sens ou pas</a:t>
                      </a:r>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Trouver l’indicateur</a:t>
                      </a:r>
                      <a:r>
                        <a:rPr lang="fr-FR" sz="1600" baseline="0" dirty="0" smtClean="0"/>
                        <a:t> principal qui nous dirait si les choses évoluent dans ce sens ou pas</a:t>
                      </a:r>
                      <a:endParaRPr lang="x-none" sz="1600" dirty="0" smtClean="0"/>
                    </a:p>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60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600" smtClean="0"/>
                        <a:t>Trouver </a:t>
                      </a:r>
                      <a:r>
                        <a:rPr lang="fr-FR" sz="1600" dirty="0" smtClean="0"/>
                        <a:t>l’indicateur</a:t>
                      </a:r>
                      <a:r>
                        <a:rPr lang="fr-FR" sz="1600" baseline="0" dirty="0" smtClean="0"/>
                        <a:t> principal qui nous dirait si les choses évoluent dans ce sens ou pas</a:t>
                      </a:r>
                      <a:endParaRPr lang="x-none" sz="1600" dirty="0" smtClean="0"/>
                    </a:p>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655779873"/>
                  </a:ext>
                </a:extLst>
              </a:tr>
            </a:tbl>
          </a:graphicData>
        </a:graphic>
      </p:graphicFrame>
    </p:spTree>
    <p:extLst>
      <p:ext uri="{BB962C8B-B14F-4D97-AF65-F5344CB8AC3E}">
        <p14:creationId xmlns:p14="http://schemas.microsoft.com/office/powerpoint/2010/main" val="4248403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96A7808B-A6C7-D641-A78D-C9D66B7B93A8}"/>
              </a:ext>
            </a:extLst>
          </p:cNvPr>
          <p:cNvGraphicFramePr>
            <a:graphicFrameLocks noGrp="1"/>
          </p:cNvGraphicFramePr>
          <p:nvPr>
            <p:extLst>
              <p:ext uri="{D42A27DB-BD31-4B8C-83A1-F6EECF244321}">
                <p14:modId xmlns:p14="http://schemas.microsoft.com/office/powerpoint/2010/main" val="2736413113"/>
              </p:ext>
            </p:extLst>
          </p:nvPr>
        </p:nvGraphicFramePr>
        <p:xfrm>
          <a:off x="2474059" y="1035557"/>
          <a:ext cx="7824184" cy="2076024"/>
        </p:xfrm>
        <a:graphic>
          <a:graphicData uri="http://schemas.openxmlformats.org/drawingml/2006/table">
            <a:tbl>
              <a:tblPr>
                <a:tableStyleId>{5C22544A-7EE6-4342-B048-85BDC9FD1C3A}</a:tableStyleId>
              </a:tblPr>
              <a:tblGrid>
                <a:gridCol w="7824184">
                  <a:extLst>
                    <a:ext uri="{9D8B030D-6E8A-4147-A177-3AD203B41FA5}">
                      <a16:colId xmlns="" xmlns:a16="http://schemas.microsoft.com/office/drawing/2014/main" val="311944729"/>
                    </a:ext>
                  </a:extLst>
                </a:gridCol>
              </a:tblGrid>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232673064"/>
                  </a:ext>
                </a:extLst>
              </a:tr>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4071108616"/>
                  </a:ext>
                </a:extLst>
              </a:tr>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913365654"/>
                  </a:ext>
                </a:extLst>
              </a:tr>
            </a:tbl>
          </a:graphicData>
        </a:graphic>
      </p:graphicFrame>
      <p:sp>
        <p:nvSpPr>
          <p:cNvPr id="6" name="TextBox 5">
            <a:extLst>
              <a:ext uri="{FF2B5EF4-FFF2-40B4-BE49-F238E27FC236}">
                <a16:creationId xmlns="" xmlns:a16="http://schemas.microsoft.com/office/drawing/2014/main" id="{899A4184-1EB1-FF4E-A875-68CDF959F6BA}"/>
              </a:ext>
            </a:extLst>
          </p:cNvPr>
          <p:cNvSpPr txBox="1"/>
          <p:nvPr/>
        </p:nvSpPr>
        <p:spPr>
          <a:xfrm>
            <a:off x="607279" y="1033838"/>
            <a:ext cx="1866780" cy="523220"/>
          </a:xfrm>
          <a:prstGeom prst="rect">
            <a:avLst/>
          </a:prstGeom>
          <a:noFill/>
        </p:spPr>
        <p:txBody>
          <a:bodyPr wrap="square" rtlCol="0">
            <a:spAutoFit/>
          </a:bodyPr>
          <a:lstStyle/>
          <a:p>
            <a:pPr algn="ctr"/>
            <a:r>
              <a:rPr lang="x-none" sz="1400" dirty="0"/>
              <a:t>Changements principaux</a:t>
            </a:r>
          </a:p>
        </p:txBody>
      </p:sp>
      <p:graphicFrame>
        <p:nvGraphicFramePr>
          <p:cNvPr id="7" name="Table 6">
            <a:extLst>
              <a:ext uri="{FF2B5EF4-FFF2-40B4-BE49-F238E27FC236}">
                <a16:creationId xmlns="" xmlns:a16="http://schemas.microsoft.com/office/drawing/2014/main" id="{1D9880DB-2AAF-C244-8FF0-7312AF837879}"/>
              </a:ext>
            </a:extLst>
          </p:cNvPr>
          <p:cNvGraphicFramePr>
            <a:graphicFrameLocks noGrp="1"/>
          </p:cNvGraphicFramePr>
          <p:nvPr>
            <p:extLst>
              <p:ext uri="{D42A27DB-BD31-4B8C-83A1-F6EECF244321}">
                <p14:modId xmlns:p14="http://schemas.microsoft.com/office/powerpoint/2010/main" val="1141171594"/>
              </p:ext>
            </p:extLst>
          </p:nvPr>
        </p:nvGraphicFramePr>
        <p:xfrm>
          <a:off x="2474059" y="3968635"/>
          <a:ext cx="7824184" cy="2076024"/>
        </p:xfrm>
        <a:graphic>
          <a:graphicData uri="http://schemas.openxmlformats.org/drawingml/2006/table">
            <a:tbl>
              <a:tblPr>
                <a:tableStyleId>{5C22544A-7EE6-4342-B048-85BDC9FD1C3A}</a:tableStyleId>
              </a:tblPr>
              <a:tblGrid>
                <a:gridCol w="7824184">
                  <a:extLst>
                    <a:ext uri="{9D8B030D-6E8A-4147-A177-3AD203B41FA5}">
                      <a16:colId xmlns="" xmlns:a16="http://schemas.microsoft.com/office/drawing/2014/main" val="311944729"/>
                    </a:ext>
                  </a:extLst>
                </a:gridCol>
              </a:tblGrid>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232673064"/>
                  </a:ext>
                </a:extLst>
              </a:tr>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4071108616"/>
                  </a:ext>
                </a:extLst>
              </a:tr>
              <a:tr h="692008">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913365654"/>
                  </a:ext>
                </a:extLst>
              </a:tr>
            </a:tbl>
          </a:graphicData>
        </a:graphic>
      </p:graphicFrame>
      <p:sp>
        <p:nvSpPr>
          <p:cNvPr id="8" name="TextBox 7">
            <a:extLst>
              <a:ext uri="{FF2B5EF4-FFF2-40B4-BE49-F238E27FC236}">
                <a16:creationId xmlns="" xmlns:a16="http://schemas.microsoft.com/office/drawing/2014/main" id="{3D531CCF-528B-1749-B265-3A4F56B65944}"/>
              </a:ext>
            </a:extLst>
          </p:cNvPr>
          <p:cNvSpPr txBox="1"/>
          <p:nvPr/>
        </p:nvSpPr>
        <p:spPr>
          <a:xfrm>
            <a:off x="607279" y="3966916"/>
            <a:ext cx="1866780" cy="738664"/>
          </a:xfrm>
          <a:prstGeom prst="rect">
            <a:avLst/>
          </a:prstGeom>
          <a:noFill/>
        </p:spPr>
        <p:txBody>
          <a:bodyPr wrap="square" rtlCol="0">
            <a:spAutoFit/>
          </a:bodyPr>
          <a:lstStyle/>
          <a:p>
            <a:pPr algn="ctr"/>
            <a:r>
              <a:rPr lang="fr-FR" sz="1400" dirty="0" smtClean="0"/>
              <a:t>Qu’est-ce qu’il faut apprendre car les choses ont </a:t>
            </a:r>
            <a:r>
              <a:rPr lang="fr-FR" sz="1400" b="1" i="1" dirty="0" smtClean="0"/>
              <a:t>changé</a:t>
            </a:r>
            <a:endParaRPr lang="x-none" sz="1400" b="1" i="1" dirty="0"/>
          </a:p>
        </p:txBody>
      </p:sp>
    </p:spTree>
    <p:extLst>
      <p:ext uri="{BB962C8B-B14F-4D97-AF65-F5344CB8AC3E}">
        <p14:creationId xmlns:p14="http://schemas.microsoft.com/office/powerpoint/2010/main" val="1852544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EBE4E0-95F5-C041-9C71-19F8BC00D75E}"/>
              </a:ext>
            </a:extLst>
          </p:cNvPr>
          <p:cNvSpPr>
            <a:spLocks noGrp="1"/>
          </p:cNvSpPr>
          <p:nvPr>
            <p:ph type="title"/>
          </p:nvPr>
        </p:nvSpPr>
        <p:spPr/>
        <p:txBody>
          <a:bodyPr/>
          <a:lstStyle/>
          <a:p>
            <a:r>
              <a:rPr lang="x-none" dirty="0"/>
              <a:t>Apprendre la pensée divergente</a:t>
            </a:r>
          </a:p>
        </p:txBody>
      </p:sp>
      <p:sp>
        <p:nvSpPr>
          <p:cNvPr id="3" name="Content Placeholder 2">
            <a:extLst>
              <a:ext uri="{FF2B5EF4-FFF2-40B4-BE49-F238E27FC236}">
                <a16:creationId xmlns="" xmlns:a16="http://schemas.microsoft.com/office/drawing/2014/main" id="{C0C70CC4-814C-4043-800C-157EF9EF3400}"/>
              </a:ext>
            </a:extLst>
          </p:cNvPr>
          <p:cNvSpPr>
            <a:spLocks noGrp="1"/>
          </p:cNvSpPr>
          <p:nvPr>
            <p:ph idx="1"/>
          </p:nvPr>
        </p:nvSpPr>
        <p:spPr/>
        <p:txBody>
          <a:bodyPr/>
          <a:lstStyle/>
          <a:p>
            <a:r>
              <a:rPr lang="x-none" dirty="0"/>
              <a:t>Dans une situation incertaine, le risque est de tout parier sur une seul scénario d’évolution.</a:t>
            </a:r>
          </a:p>
          <a:p>
            <a:r>
              <a:rPr lang="x-none" dirty="0"/>
              <a:t>Pour s’ouvrir l’esprit, l’exercice des scénarios permet d’animer une discussion de groupe.</a:t>
            </a:r>
          </a:p>
          <a:p>
            <a:r>
              <a:rPr lang="x-none" dirty="0"/>
              <a:t>Ce document présente les différentes étapes de la demarche. Il peut-être par exemple partagé en visio-conférence.</a:t>
            </a:r>
          </a:p>
          <a:p>
            <a:endParaRPr lang="x-none" dirty="0"/>
          </a:p>
        </p:txBody>
      </p:sp>
      <p:sp>
        <p:nvSpPr>
          <p:cNvPr id="4" name="TextBox 3">
            <a:extLst>
              <a:ext uri="{FF2B5EF4-FFF2-40B4-BE49-F238E27FC236}">
                <a16:creationId xmlns="" xmlns:a16="http://schemas.microsoft.com/office/drawing/2014/main" id="{AD3D0BD2-68F5-3141-B498-18E7C5039C09}"/>
              </a:ext>
            </a:extLst>
          </p:cNvPr>
          <p:cNvSpPr txBox="1"/>
          <p:nvPr/>
        </p:nvSpPr>
        <p:spPr>
          <a:xfrm>
            <a:off x="397239" y="6158011"/>
            <a:ext cx="5466625" cy="307777"/>
          </a:xfrm>
          <a:prstGeom prst="rect">
            <a:avLst/>
          </a:prstGeom>
          <a:noFill/>
        </p:spPr>
        <p:txBody>
          <a:bodyPr wrap="none" rtlCol="0">
            <a:spAutoFit/>
          </a:bodyPr>
          <a:lstStyle/>
          <a:p>
            <a:r>
              <a:rPr lang="x-none" sz="1400" dirty="0"/>
              <a:t>Référence : </a:t>
            </a:r>
            <a:r>
              <a:rPr lang="en-GB" sz="1400" dirty="0">
                <a:hlinkClick r:id="rId2"/>
              </a:rPr>
              <a:t>https://hbr.org/1985/09/scenarios-uncharted-waters-ahead</a:t>
            </a:r>
            <a:r>
              <a:rPr lang="en-GB" sz="1400" dirty="0"/>
              <a:t> </a:t>
            </a:r>
            <a:endParaRPr lang="x-none" sz="1400" dirty="0"/>
          </a:p>
        </p:txBody>
      </p:sp>
    </p:spTree>
    <p:extLst>
      <p:ext uri="{BB962C8B-B14F-4D97-AF65-F5344CB8AC3E}">
        <p14:creationId xmlns:p14="http://schemas.microsoft.com/office/powerpoint/2010/main" val="382198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FFE54A-DE38-8049-A97F-E333DAC9DDE8}"/>
              </a:ext>
            </a:extLst>
          </p:cNvPr>
          <p:cNvSpPr>
            <a:spLocks noGrp="1"/>
          </p:cNvSpPr>
          <p:nvPr>
            <p:ph type="title"/>
          </p:nvPr>
        </p:nvSpPr>
        <p:spPr/>
        <p:txBody>
          <a:bodyPr/>
          <a:lstStyle/>
          <a:p>
            <a:r>
              <a:rPr lang="x-none" dirty="0"/>
              <a:t>Etape 1 : lister les facteurs</a:t>
            </a:r>
          </a:p>
        </p:txBody>
      </p:sp>
      <p:sp>
        <p:nvSpPr>
          <p:cNvPr id="5" name="Rectangle 4">
            <a:extLst>
              <a:ext uri="{FF2B5EF4-FFF2-40B4-BE49-F238E27FC236}">
                <a16:creationId xmlns="" xmlns:a16="http://schemas.microsoft.com/office/drawing/2014/main" id="{526426FE-D3A3-1C4D-9985-A5B655A2E681}"/>
              </a:ext>
            </a:extLst>
          </p:cNvPr>
          <p:cNvSpPr/>
          <p:nvPr/>
        </p:nvSpPr>
        <p:spPr>
          <a:xfrm>
            <a:off x="6399328" y="5156639"/>
            <a:ext cx="4895760" cy="1323439"/>
          </a:xfrm>
          <a:prstGeom prst="rect">
            <a:avLst/>
          </a:prstGeom>
        </p:spPr>
        <p:txBody>
          <a:bodyPr wrap="square">
            <a:spAutoFit/>
          </a:bodyPr>
          <a:lstStyle/>
          <a:p>
            <a:r>
              <a:rPr lang="x-none" sz="1600" dirty="0">
                <a:solidFill>
                  <a:schemeClr val="tx1">
                    <a:lumMod val="65000"/>
                    <a:lumOff val="35000"/>
                  </a:schemeClr>
                </a:solidFill>
                <a:sym typeface="Wingdings" pitchFamily="2" charset="2"/>
              </a:rPr>
              <a:t>Dans le tableau de la page suivante :</a:t>
            </a:r>
          </a:p>
          <a:p>
            <a:pPr marL="342900" indent="-342900">
              <a:buAutoNum type="arabicPeriod"/>
            </a:pPr>
            <a:r>
              <a:rPr lang="x-none" sz="1600" dirty="0">
                <a:solidFill>
                  <a:schemeClr val="tx1">
                    <a:lumMod val="65000"/>
                    <a:lumOff val="35000"/>
                  </a:schemeClr>
                </a:solidFill>
                <a:sym typeface="Wingdings" pitchFamily="2" charset="2"/>
              </a:rPr>
              <a:t>Recenser les facteurs. La discussion est clef, elle permet à chacun d’enrichir sa perspective. </a:t>
            </a:r>
          </a:p>
          <a:p>
            <a:pPr marL="342900" indent="-342900">
              <a:buAutoNum type="arabicPeriod"/>
            </a:pPr>
            <a:r>
              <a:rPr lang="x-none" sz="1600" dirty="0">
                <a:solidFill>
                  <a:schemeClr val="tx1">
                    <a:lumMod val="65000"/>
                    <a:lumOff val="35000"/>
                  </a:schemeClr>
                </a:solidFill>
                <a:sym typeface="Wingdings" pitchFamily="2" charset="2"/>
              </a:rPr>
              <a:t>Faire voter chaque participant sur les deux facteurs qu’il considère les </a:t>
            </a:r>
            <a:r>
              <a:rPr lang="x-none" sz="1600">
                <a:solidFill>
                  <a:schemeClr val="tx1">
                    <a:lumMod val="65000"/>
                    <a:lumOff val="35000"/>
                  </a:schemeClr>
                </a:solidFill>
                <a:sym typeface="Wingdings" pitchFamily="2" charset="2"/>
              </a:rPr>
              <a:t>plus </a:t>
            </a:r>
            <a:r>
              <a:rPr lang="fr-FR" sz="1600" dirty="0">
                <a:solidFill>
                  <a:schemeClr val="tx1">
                    <a:lumMod val="65000"/>
                    <a:lumOff val="35000"/>
                  </a:schemeClr>
                </a:solidFill>
                <a:sym typeface="Wingdings" pitchFamily="2" charset="2"/>
              </a:rPr>
              <a:t>influents et les plus incertains</a:t>
            </a:r>
            <a:endParaRPr lang="x-none" sz="1600" dirty="0">
              <a:solidFill>
                <a:schemeClr val="tx1">
                  <a:lumMod val="65000"/>
                  <a:lumOff val="35000"/>
                </a:schemeClr>
              </a:solidFill>
            </a:endParaRPr>
          </a:p>
        </p:txBody>
      </p:sp>
      <p:sp>
        <p:nvSpPr>
          <p:cNvPr id="10" name="Rectangle 9">
            <a:extLst>
              <a:ext uri="{FF2B5EF4-FFF2-40B4-BE49-F238E27FC236}">
                <a16:creationId xmlns="" xmlns:a16="http://schemas.microsoft.com/office/drawing/2014/main" id="{65E9DF09-E62E-8545-9959-43D2F41D3F63}"/>
              </a:ext>
            </a:extLst>
          </p:cNvPr>
          <p:cNvSpPr/>
          <p:nvPr/>
        </p:nvSpPr>
        <p:spPr>
          <a:xfrm>
            <a:off x="853527" y="2111280"/>
            <a:ext cx="10566400" cy="132556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x-none" sz="2400" dirty="0">
                <a:ln w="0"/>
                <a:solidFill>
                  <a:schemeClr val="tx1"/>
                </a:solidFill>
                <a:effectLst>
                  <a:outerShdw blurRad="38100" dist="19050" dir="2700000" algn="tl" rotWithShape="0">
                    <a:schemeClr val="dk1">
                      <a:alpha val="40000"/>
                    </a:schemeClr>
                  </a:outerShdw>
                </a:effectLst>
              </a:rPr>
              <a:t>Quels sont les principaux facteurs qui  influencent la reprise d’activité ?</a:t>
            </a:r>
          </a:p>
        </p:txBody>
      </p:sp>
      <p:sp>
        <p:nvSpPr>
          <p:cNvPr id="3" name="Rectangle 2">
            <a:extLst>
              <a:ext uri="{FF2B5EF4-FFF2-40B4-BE49-F238E27FC236}">
                <a16:creationId xmlns="" xmlns:a16="http://schemas.microsoft.com/office/drawing/2014/main" id="{C7F42B09-F9AB-4C49-81B0-B78F3C5B6D24}"/>
              </a:ext>
            </a:extLst>
          </p:cNvPr>
          <p:cNvSpPr/>
          <p:nvPr/>
        </p:nvSpPr>
        <p:spPr>
          <a:xfrm>
            <a:off x="838200" y="3623718"/>
            <a:ext cx="10597054" cy="923330"/>
          </a:xfrm>
          <a:prstGeom prst="rect">
            <a:avLst/>
          </a:prstGeom>
        </p:spPr>
        <p:txBody>
          <a:bodyPr wrap="square">
            <a:spAutoFit/>
          </a:bodyPr>
          <a:lstStyle/>
          <a:p>
            <a:pPr algn="ctr"/>
            <a:r>
              <a:rPr lang="fr-FR" dirty="0"/>
              <a:t>Le but de cette étape est de confronter les perspectives et se mettre d’accord sur les tendances les plus influentes sur la situation. Certaines, comme la démographie ou la culture, sont connues et ne changeront pas, d’autres sont très incertaines et peuvent évoluer de manière divergente.</a:t>
            </a:r>
            <a:endParaRPr lang="x-none" dirty="0"/>
          </a:p>
        </p:txBody>
      </p:sp>
      <p:cxnSp>
        <p:nvCxnSpPr>
          <p:cNvPr id="6" name="Straight Connector 5">
            <a:extLst>
              <a:ext uri="{FF2B5EF4-FFF2-40B4-BE49-F238E27FC236}">
                <a16:creationId xmlns="" xmlns:a16="http://schemas.microsoft.com/office/drawing/2014/main" id="{3392C918-E26B-DD49-B409-8213E182C5B3}"/>
              </a:ext>
            </a:extLst>
          </p:cNvPr>
          <p:cNvCxnSpPr>
            <a:cxnSpLocks/>
          </p:cNvCxnSpPr>
          <p:nvPr/>
        </p:nvCxnSpPr>
        <p:spPr>
          <a:xfrm>
            <a:off x="6321685" y="5153291"/>
            <a:ext cx="0" cy="1419896"/>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422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 xmlns:a16="http://schemas.microsoft.com/office/drawing/2014/main" id="{C929F496-4EE5-1041-A63C-C0A9D439FFAE}"/>
              </a:ext>
            </a:extLst>
          </p:cNvPr>
          <p:cNvGraphicFramePr>
            <a:graphicFrameLocks noGrp="1"/>
          </p:cNvGraphicFramePr>
          <p:nvPr>
            <p:extLst>
              <p:ext uri="{D42A27DB-BD31-4B8C-83A1-F6EECF244321}">
                <p14:modId xmlns:p14="http://schemas.microsoft.com/office/powerpoint/2010/main" val="2505141705"/>
              </p:ext>
            </p:extLst>
          </p:nvPr>
        </p:nvGraphicFramePr>
        <p:xfrm>
          <a:off x="196483" y="171063"/>
          <a:ext cx="11804072" cy="6515874"/>
        </p:xfrm>
        <a:graphic>
          <a:graphicData uri="http://schemas.openxmlformats.org/drawingml/2006/table">
            <a:tbl>
              <a:tblPr firstRow="1" bandRow="1">
                <a:tableStyleId>{5C22544A-7EE6-4342-B048-85BDC9FD1C3A}</a:tableStyleId>
              </a:tblPr>
              <a:tblGrid>
                <a:gridCol w="475970">
                  <a:extLst>
                    <a:ext uri="{9D8B030D-6E8A-4147-A177-3AD203B41FA5}">
                      <a16:colId xmlns="" xmlns:a16="http://schemas.microsoft.com/office/drawing/2014/main" val="1574392416"/>
                    </a:ext>
                  </a:extLst>
                </a:gridCol>
                <a:gridCol w="8320407">
                  <a:extLst>
                    <a:ext uri="{9D8B030D-6E8A-4147-A177-3AD203B41FA5}">
                      <a16:colId xmlns="" xmlns:a16="http://schemas.microsoft.com/office/drawing/2014/main" val="4040399254"/>
                    </a:ext>
                  </a:extLst>
                </a:gridCol>
                <a:gridCol w="3007695">
                  <a:extLst>
                    <a:ext uri="{9D8B030D-6E8A-4147-A177-3AD203B41FA5}">
                      <a16:colId xmlns="" xmlns:a16="http://schemas.microsoft.com/office/drawing/2014/main" val="2759509298"/>
                    </a:ext>
                  </a:extLst>
                </a:gridCol>
              </a:tblGrid>
              <a:tr h="341673">
                <a:tc>
                  <a:txBody>
                    <a:bodyPr/>
                    <a:lstStyle/>
                    <a:p>
                      <a:pPr algn="ctr"/>
                      <a:r>
                        <a:rPr lang="x-none" dirty="0"/>
                        <a:t>#</a:t>
                      </a:r>
                    </a:p>
                  </a:txBody>
                  <a:tcPr/>
                </a:tc>
                <a:tc>
                  <a:txBody>
                    <a:bodyPr/>
                    <a:lstStyle/>
                    <a:p>
                      <a:pPr algn="ctr"/>
                      <a:r>
                        <a:rPr lang="x-none" dirty="0"/>
                        <a:t>Facteurs</a:t>
                      </a:r>
                    </a:p>
                  </a:txBody>
                  <a:tcPr/>
                </a:tc>
                <a:tc>
                  <a:txBody>
                    <a:bodyPr/>
                    <a:lstStyle/>
                    <a:p>
                      <a:pPr algn="ctr"/>
                      <a:r>
                        <a:rPr lang="x-none" dirty="0"/>
                        <a:t>Votes</a:t>
                      </a:r>
                    </a:p>
                  </a:txBody>
                  <a:tcPr/>
                </a:tc>
                <a:extLst>
                  <a:ext uri="{0D108BD9-81ED-4DB2-BD59-A6C34878D82A}">
                    <a16:rowId xmlns="" xmlns:a16="http://schemas.microsoft.com/office/drawing/2014/main" val="7478028"/>
                  </a:ext>
                </a:extLst>
              </a:tr>
              <a:tr h="341673">
                <a:tc>
                  <a:txBody>
                    <a:bodyPr/>
                    <a:lstStyle/>
                    <a:p>
                      <a:pPr algn="ctr"/>
                      <a:r>
                        <a:rPr lang="x-none" sz="1400" dirty="0"/>
                        <a:t>1</a:t>
                      </a:r>
                    </a:p>
                  </a:txBody>
                  <a:tcPr/>
                </a:tc>
                <a:tc>
                  <a:txBody>
                    <a:bodyPr/>
                    <a:lstStyle/>
                    <a:p>
                      <a:endParaRPr lang="x-none" sz="1400" dirty="0"/>
                    </a:p>
                  </a:txBody>
                  <a:tcPr/>
                </a:tc>
                <a:tc>
                  <a:txBody>
                    <a:bodyPr/>
                    <a:lstStyle/>
                    <a:p>
                      <a:endParaRPr lang="x-none" sz="1400"/>
                    </a:p>
                  </a:txBody>
                  <a:tcPr/>
                </a:tc>
                <a:extLst>
                  <a:ext uri="{0D108BD9-81ED-4DB2-BD59-A6C34878D82A}">
                    <a16:rowId xmlns="" xmlns:a16="http://schemas.microsoft.com/office/drawing/2014/main" val="2771244424"/>
                  </a:ext>
                </a:extLst>
              </a:tr>
              <a:tr h="341673">
                <a:tc>
                  <a:txBody>
                    <a:bodyPr/>
                    <a:lstStyle/>
                    <a:p>
                      <a:pPr algn="ctr"/>
                      <a:r>
                        <a:rPr lang="x-none" sz="1400" dirty="0"/>
                        <a:t>2</a:t>
                      </a:r>
                    </a:p>
                  </a:txBody>
                  <a:tcPr/>
                </a:tc>
                <a:tc>
                  <a:txBody>
                    <a:bodyPr/>
                    <a:lstStyle/>
                    <a:p>
                      <a:endParaRPr lang="x-none" sz="1400" dirty="0"/>
                    </a:p>
                  </a:txBody>
                  <a:tcPr/>
                </a:tc>
                <a:tc>
                  <a:txBody>
                    <a:bodyPr/>
                    <a:lstStyle/>
                    <a:p>
                      <a:endParaRPr lang="x-none" sz="1400"/>
                    </a:p>
                  </a:txBody>
                  <a:tcPr/>
                </a:tc>
                <a:extLst>
                  <a:ext uri="{0D108BD9-81ED-4DB2-BD59-A6C34878D82A}">
                    <a16:rowId xmlns="" xmlns:a16="http://schemas.microsoft.com/office/drawing/2014/main" val="694832782"/>
                  </a:ext>
                </a:extLst>
              </a:tr>
              <a:tr h="341673">
                <a:tc>
                  <a:txBody>
                    <a:bodyPr/>
                    <a:lstStyle/>
                    <a:p>
                      <a:pPr algn="ctr"/>
                      <a:r>
                        <a:rPr lang="x-none" sz="1400" dirty="0"/>
                        <a:t>3</a:t>
                      </a:r>
                    </a:p>
                  </a:txBody>
                  <a:tcPr/>
                </a:tc>
                <a:tc>
                  <a:txBody>
                    <a:bodyPr/>
                    <a:lstStyle/>
                    <a:p>
                      <a:endParaRPr lang="x-none" sz="1400" dirty="0"/>
                    </a:p>
                  </a:txBody>
                  <a:tcPr/>
                </a:tc>
                <a:tc>
                  <a:txBody>
                    <a:bodyPr/>
                    <a:lstStyle/>
                    <a:p>
                      <a:endParaRPr lang="x-none" sz="1400"/>
                    </a:p>
                  </a:txBody>
                  <a:tcPr/>
                </a:tc>
                <a:extLst>
                  <a:ext uri="{0D108BD9-81ED-4DB2-BD59-A6C34878D82A}">
                    <a16:rowId xmlns="" xmlns:a16="http://schemas.microsoft.com/office/drawing/2014/main" val="3282391659"/>
                  </a:ext>
                </a:extLst>
              </a:tr>
              <a:tr h="341673">
                <a:tc>
                  <a:txBody>
                    <a:bodyPr/>
                    <a:lstStyle/>
                    <a:p>
                      <a:pPr algn="ctr"/>
                      <a:r>
                        <a:rPr lang="x-none" sz="1400" dirty="0"/>
                        <a:t>4</a:t>
                      </a:r>
                    </a:p>
                  </a:txBody>
                  <a:tcPr/>
                </a:tc>
                <a:tc>
                  <a:txBody>
                    <a:bodyPr/>
                    <a:lstStyle/>
                    <a:p>
                      <a:endParaRPr lang="x-none" sz="1400" dirty="0"/>
                    </a:p>
                  </a:txBody>
                  <a:tcPr/>
                </a:tc>
                <a:tc>
                  <a:txBody>
                    <a:bodyPr/>
                    <a:lstStyle/>
                    <a:p>
                      <a:endParaRPr lang="x-none" sz="1400"/>
                    </a:p>
                  </a:txBody>
                  <a:tcPr/>
                </a:tc>
                <a:extLst>
                  <a:ext uri="{0D108BD9-81ED-4DB2-BD59-A6C34878D82A}">
                    <a16:rowId xmlns="" xmlns:a16="http://schemas.microsoft.com/office/drawing/2014/main" val="1713005759"/>
                  </a:ext>
                </a:extLst>
              </a:tr>
              <a:tr h="341673">
                <a:tc>
                  <a:txBody>
                    <a:bodyPr/>
                    <a:lstStyle/>
                    <a:p>
                      <a:pPr algn="ctr"/>
                      <a:r>
                        <a:rPr lang="x-none" sz="1400" dirty="0"/>
                        <a:t>5</a:t>
                      </a:r>
                    </a:p>
                  </a:txBody>
                  <a:tcPr/>
                </a:tc>
                <a:tc>
                  <a:txBody>
                    <a:bodyPr/>
                    <a:lstStyle/>
                    <a:p>
                      <a:endParaRPr lang="x-none" sz="1400"/>
                    </a:p>
                  </a:txBody>
                  <a:tcPr/>
                </a:tc>
                <a:tc>
                  <a:txBody>
                    <a:bodyPr/>
                    <a:lstStyle/>
                    <a:p>
                      <a:endParaRPr lang="x-none" sz="1400"/>
                    </a:p>
                  </a:txBody>
                  <a:tcPr/>
                </a:tc>
                <a:extLst>
                  <a:ext uri="{0D108BD9-81ED-4DB2-BD59-A6C34878D82A}">
                    <a16:rowId xmlns="" xmlns:a16="http://schemas.microsoft.com/office/drawing/2014/main" val="2909106997"/>
                  </a:ext>
                </a:extLst>
              </a:tr>
              <a:tr h="341673">
                <a:tc>
                  <a:txBody>
                    <a:bodyPr/>
                    <a:lstStyle/>
                    <a:p>
                      <a:pPr algn="ctr"/>
                      <a:r>
                        <a:rPr lang="x-none" sz="1400" dirty="0"/>
                        <a:t>6</a:t>
                      </a:r>
                    </a:p>
                  </a:txBody>
                  <a:tcPr/>
                </a:tc>
                <a:tc>
                  <a:txBody>
                    <a:bodyPr/>
                    <a:lstStyle/>
                    <a:p>
                      <a:endParaRPr lang="x-none" sz="1400"/>
                    </a:p>
                  </a:txBody>
                  <a:tcPr/>
                </a:tc>
                <a:tc>
                  <a:txBody>
                    <a:bodyPr/>
                    <a:lstStyle/>
                    <a:p>
                      <a:endParaRPr lang="x-none" sz="1400"/>
                    </a:p>
                  </a:txBody>
                  <a:tcPr/>
                </a:tc>
                <a:extLst>
                  <a:ext uri="{0D108BD9-81ED-4DB2-BD59-A6C34878D82A}">
                    <a16:rowId xmlns="" xmlns:a16="http://schemas.microsoft.com/office/drawing/2014/main" val="4139335377"/>
                  </a:ext>
                </a:extLst>
              </a:tr>
              <a:tr h="341673">
                <a:tc>
                  <a:txBody>
                    <a:bodyPr/>
                    <a:lstStyle/>
                    <a:p>
                      <a:pPr algn="ctr"/>
                      <a:r>
                        <a:rPr lang="x-none" sz="1400" dirty="0"/>
                        <a:t>7</a:t>
                      </a:r>
                    </a:p>
                  </a:txBody>
                  <a:tcPr/>
                </a:tc>
                <a:tc>
                  <a:txBody>
                    <a:bodyPr/>
                    <a:lstStyle/>
                    <a:p>
                      <a:endParaRPr lang="x-none" sz="1400"/>
                    </a:p>
                  </a:txBody>
                  <a:tcPr/>
                </a:tc>
                <a:tc>
                  <a:txBody>
                    <a:bodyPr/>
                    <a:lstStyle/>
                    <a:p>
                      <a:endParaRPr lang="x-none" sz="1400" dirty="0"/>
                    </a:p>
                  </a:txBody>
                  <a:tcPr/>
                </a:tc>
                <a:extLst>
                  <a:ext uri="{0D108BD9-81ED-4DB2-BD59-A6C34878D82A}">
                    <a16:rowId xmlns="" xmlns:a16="http://schemas.microsoft.com/office/drawing/2014/main" val="1900673572"/>
                  </a:ext>
                </a:extLst>
              </a:tr>
              <a:tr h="341673">
                <a:tc>
                  <a:txBody>
                    <a:bodyPr/>
                    <a:lstStyle/>
                    <a:p>
                      <a:pPr algn="ctr"/>
                      <a:r>
                        <a:rPr lang="x-none" sz="1400" dirty="0"/>
                        <a:t>8</a:t>
                      </a:r>
                    </a:p>
                  </a:txBody>
                  <a:tcPr/>
                </a:tc>
                <a:tc>
                  <a:txBody>
                    <a:bodyPr/>
                    <a:lstStyle/>
                    <a:p>
                      <a:endParaRPr lang="x-none" sz="1400" dirty="0"/>
                    </a:p>
                  </a:txBody>
                  <a:tcPr/>
                </a:tc>
                <a:tc>
                  <a:txBody>
                    <a:bodyPr/>
                    <a:lstStyle/>
                    <a:p>
                      <a:endParaRPr lang="x-none" sz="1400"/>
                    </a:p>
                  </a:txBody>
                  <a:tcPr/>
                </a:tc>
                <a:extLst>
                  <a:ext uri="{0D108BD9-81ED-4DB2-BD59-A6C34878D82A}">
                    <a16:rowId xmlns="" xmlns:a16="http://schemas.microsoft.com/office/drawing/2014/main" val="1801246802"/>
                  </a:ext>
                </a:extLst>
              </a:tr>
              <a:tr h="341673">
                <a:tc>
                  <a:txBody>
                    <a:bodyPr/>
                    <a:lstStyle/>
                    <a:p>
                      <a:pPr algn="ctr"/>
                      <a:r>
                        <a:rPr lang="x-none" sz="1400" dirty="0"/>
                        <a:t>9</a:t>
                      </a:r>
                    </a:p>
                  </a:txBody>
                  <a:tcPr/>
                </a:tc>
                <a:tc>
                  <a:txBody>
                    <a:bodyPr/>
                    <a:lstStyle/>
                    <a:p>
                      <a:endParaRPr lang="x-none" sz="1400" dirty="0"/>
                    </a:p>
                  </a:txBody>
                  <a:tcPr/>
                </a:tc>
                <a:tc>
                  <a:txBody>
                    <a:bodyPr/>
                    <a:lstStyle/>
                    <a:p>
                      <a:endParaRPr lang="x-none" sz="1400"/>
                    </a:p>
                  </a:txBody>
                  <a:tcPr/>
                </a:tc>
                <a:extLst>
                  <a:ext uri="{0D108BD9-81ED-4DB2-BD59-A6C34878D82A}">
                    <a16:rowId xmlns="" xmlns:a16="http://schemas.microsoft.com/office/drawing/2014/main" val="3576384393"/>
                  </a:ext>
                </a:extLst>
              </a:tr>
              <a:tr h="341673">
                <a:tc>
                  <a:txBody>
                    <a:bodyPr/>
                    <a:lstStyle/>
                    <a:p>
                      <a:pPr algn="ctr"/>
                      <a:r>
                        <a:rPr lang="x-none" sz="1400" dirty="0"/>
                        <a:t>10</a:t>
                      </a:r>
                    </a:p>
                  </a:txBody>
                  <a:tcPr/>
                </a:tc>
                <a:tc>
                  <a:txBody>
                    <a:bodyPr/>
                    <a:lstStyle/>
                    <a:p>
                      <a:endParaRPr lang="x-none" sz="1400"/>
                    </a:p>
                  </a:txBody>
                  <a:tcPr/>
                </a:tc>
                <a:tc>
                  <a:txBody>
                    <a:bodyPr/>
                    <a:lstStyle/>
                    <a:p>
                      <a:endParaRPr lang="x-none" sz="1400"/>
                    </a:p>
                  </a:txBody>
                  <a:tcPr/>
                </a:tc>
                <a:extLst>
                  <a:ext uri="{0D108BD9-81ED-4DB2-BD59-A6C34878D82A}">
                    <a16:rowId xmlns="" xmlns:a16="http://schemas.microsoft.com/office/drawing/2014/main" val="86541516"/>
                  </a:ext>
                </a:extLst>
              </a:tr>
              <a:tr h="341673">
                <a:tc>
                  <a:txBody>
                    <a:bodyPr/>
                    <a:lstStyle/>
                    <a:p>
                      <a:pPr algn="ctr"/>
                      <a:r>
                        <a:rPr lang="x-none" sz="1400" dirty="0"/>
                        <a:t>11</a:t>
                      </a:r>
                    </a:p>
                  </a:txBody>
                  <a:tcPr/>
                </a:tc>
                <a:tc>
                  <a:txBody>
                    <a:bodyPr/>
                    <a:lstStyle/>
                    <a:p>
                      <a:endParaRPr lang="x-none" sz="1400"/>
                    </a:p>
                  </a:txBody>
                  <a:tcPr/>
                </a:tc>
                <a:tc>
                  <a:txBody>
                    <a:bodyPr/>
                    <a:lstStyle/>
                    <a:p>
                      <a:endParaRPr lang="x-none" sz="1400"/>
                    </a:p>
                  </a:txBody>
                  <a:tcPr/>
                </a:tc>
                <a:extLst>
                  <a:ext uri="{0D108BD9-81ED-4DB2-BD59-A6C34878D82A}">
                    <a16:rowId xmlns="" xmlns:a16="http://schemas.microsoft.com/office/drawing/2014/main" val="2458994609"/>
                  </a:ext>
                </a:extLst>
              </a:tr>
              <a:tr h="341673">
                <a:tc>
                  <a:txBody>
                    <a:bodyPr/>
                    <a:lstStyle/>
                    <a:p>
                      <a:pPr algn="ctr"/>
                      <a:r>
                        <a:rPr lang="x-none" sz="1400" dirty="0"/>
                        <a:t>12</a:t>
                      </a:r>
                    </a:p>
                  </a:txBody>
                  <a:tcPr/>
                </a:tc>
                <a:tc>
                  <a:txBody>
                    <a:bodyPr/>
                    <a:lstStyle/>
                    <a:p>
                      <a:endParaRPr lang="x-none" sz="1400"/>
                    </a:p>
                  </a:txBody>
                  <a:tcPr/>
                </a:tc>
                <a:tc>
                  <a:txBody>
                    <a:bodyPr/>
                    <a:lstStyle/>
                    <a:p>
                      <a:endParaRPr lang="x-none" sz="1400" dirty="0"/>
                    </a:p>
                  </a:txBody>
                  <a:tcPr/>
                </a:tc>
                <a:extLst>
                  <a:ext uri="{0D108BD9-81ED-4DB2-BD59-A6C34878D82A}">
                    <a16:rowId xmlns="" xmlns:a16="http://schemas.microsoft.com/office/drawing/2014/main" val="3022835949"/>
                  </a:ext>
                </a:extLst>
              </a:tr>
              <a:tr h="341673">
                <a:tc>
                  <a:txBody>
                    <a:bodyPr/>
                    <a:lstStyle/>
                    <a:p>
                      <a:pPr algn="ctr"/>
                      <a:r>
                        <a:rPr lang="x-none" sz="1400" dirty="0"/>
                        <a:t>13</a:t>
                      </a:r>
                    </a:p>
                  </a:txBody>
                  <a:tcPr/>
                </a:tc>
                <a:tc>
                  <a:txBody>
                    <a:bodyPr/>
                    <a:lstStyle/>
                    <a:p>
                      <a:endParaRPr lang="x-none" sz="1400" dirty="0"/>
                    </a:p>
                  </a:txBody>
                  <a:tcPr/>
                </a:tc>
                <a:tc>
                  <a:txBody>
                    <a:bodyPr/>
                    <a:lstStyle/>
                    <a:p>
                      <a:endParaRPr lang="x-none" sz="1400" dirty="0"/>
                    </a:p>
                  </a:txBody>
                  <a:tcPr/>
                </a:tc>
                <a:extLst>
                  <a:ext uri="{0D108BD9-81ED-4DB2-BD59-A6C34878D82A}">
                    <a16:rowId xmlns="" xmlns:a16="http://schemas.microsoft.com/office/drawing/2014/main" val="1643927383"/>
                  </a:ext>
                </a:extLst>
              </a:tr>
              <a:tr h="341673">
                <a:tc>
                  <a:txBody>
                    <a:bodyPr/>
                    <a:lstStyle/>
                    <a:p>
                      <a:pPr algn="ctr"/>
                      <a:r>
                        <a:rPr lang="x-none" sz="1400" dirty="0"/>
                        <a:t>14</a:t>
                      </a:r>
                    </a:p>
                  </a:txBody>
                  <a:tcPr/>
                </a:tc>
                <a:tc>
                  <a:txBody>
                    <a:bodyPr/>
                    <a:lstStyle/>
                    <a:p>
                      <a:endParaRPr lang="x-none" sz="1400" dirty="0"/>
                    </a:p>
                  </a:txBody>
                  <a:tcPr/>
                </a:tc>
                <a:tc>
                  <a:txBody>
                    <a:bodyPr/>
                    <a:lstStyle/>
                    <a:p>
                      <a:endParaRPr lang="x-none" sz="1400" dirty="0"/>
                    </a:p>
                  </a:txBody>
                  <a:tcPr/>
                </a:tc>
                <a:extLst>
                  <a:ext uri="{0D108BD9-81ED-4DB2-BD59-A6C34878D82A}">
                    <a16:rowId xmlns="" xmlns:a16="http://schemas.microsoft.com/office/drawing/2014/main" val="563791331"/>
                  </a:ext>
                </a:extLst>
              </a:tr>
              <a:tr h="341673">
                <a:tc>
                  <a:txBody>
                    <a:bodyPr/>
                    <a:lstStyle/>
                    <a:p>
                      <a:pPr algn="ctr"/>
                      <a:r>
                        <a:rPr lang="x-none" sz="1400" dirty="0"/>
                        <a:t>15</a:t>
                      </a:r>
                    </a:p>
                  </a:txBody>
                  <a:tcPr/>
                </a:tc>
                <a:tc>
                  <a:txBody>
                    <a:bodyPr/>
                    <a:lstStyle/>
                    <a:p>
                      <a:endParaRPr lang="x-none" sz="1400" dirty="0"/>
                    </a:p>
                  </a:txBody>
                  <a:tcPr/>
                </a:tc>
                <a:tc>
                  <a:txBody>
                    <a:bodyPr/>
                    <a:lstStyle/>
                    <a:p>
                      <a:endParaRPr lang="x-none" sz="1400" dirty="0"/>
                    </a:p>
                  </a:txBody>
                  <a:tcPr/>
                </a:tc>
                <a:extLst>
                  <a:ext uri="{0D108BD9-81ED-4DB2-BD59-A6C34878D82A}">
                    <a16:rowId xmlns="" xmlns:a16="http://schemas.microsoft.com/office/drawing/2014/main" val="3250114845"/>
                  </a:ext>
                </a:extLst>
              </a:tr>
              <a:tr h="341673">
                <a:tc>
                  <a:txBody>
                    <a:bodyPr/>
                    <a:lstStyle/>
                    <a:p>
                      <a:pPr algn="ctr"/>
                      <a:r>
                        <a:rPr lang="x-none" sz="1400" dirty="0"/>
                        <a:t>16</a:t>
                      </a:r>
                    </a:p>
                  </a:txBody>
                  <a:tcPr/>
                </a:tc>
                <a:tc>
                  <a:txBody>
                    <a:bodyPr/>
                    <a:lstStyle/>
                    <a:p>
                      <a:endParaRPr lang="x-none" sz="1400" dirty="0"/>
                    </a:p>
                  </a:txBody>
                  <a:tcPr/>
                </a:tc>
                <a:tc>
                  <a:txBody>
                    <a:bodyPr/>
                    <a:lstStyle/>
                    <a:p>
                      <a:endParaRPr lang="x-none" sz="1400" dirty="0"/>
                    </a:p>
                  </a:txBody>
                  <a:tcPr/>
                </a:tc>
                <a:extLst>
                  <a:ext uri="{0D108BD9-81ED-4DB2-BD59-A6C34878D82A}">
                    <a16:rowId xmlns="" xmlns:a16="http://schemas.microsoft.com/office/drawing/2014/main" val="1357105702"/>
                  </a:ext>
                </a:extLst>
              </a:tr>
              <a:tr h="341673">
                <a:tc>
                  <a:txBody>
                    <a:bodyPr/>
                    <a:lstStyle/>
                    <a:p>
                      <a:pPr algn="ctr"/>
                      <a:r>
                        <a:rPr lang="x-none" sz="1400" dirty="0"/>
                        <a:t>17</a:t>
                      </a:r>
                    </a:p>
                  </a:txBody>
                  <a:tcPr/>
                </a:tc>
                <a:tc>
                  <a:txBody>
                    <a:bodyPr/>
                    <a:lstStyle/>
                    <a:p>
                      <a:endParaRPr lang="x-none" sz="1400" dirty="0"/>
                    </a:p>
                  </a:txBody>
                  <a:tcPr/>
                </a:tc>
                <a:tc>
                  <a:txBody>
                    <a:bodyPr/>
                    <a:lstStyle/>
                    <a:p>
                      <a:endParaRPr lang="x-none" sz="1400" dirty="0"/>
                    </a:p>
                  </a:txBody>
                  <a:tcPr/>
                </a:tc>
                <a:extLst>
                  <a:ext uri="{0D108BD9-81ED-4DB2-BD59-A6C34878D82A}">
                    <a16:rowId xmlns="" xmlns:a16="http://schemas.microsoft.com/office/drawing/2014/main" val="2925491747"/>
                  </a:ext>
                </a:extLst>
              </a:tr>
              <a:tr h="341673">
                <a:tc>
                  <a:txBody>
                    <a:bodyPr/>
                    <a:lstStyle/>
                    <a:p>
                      <a:pPr algn="ctr"/>
                      <a:r>
                        <a:rPr lang="x-none" sz="1400" dirty="0"/>
                        <a:t>18</a:t>
                      </a:r>
                    </a:p>
                  </a:txBody>
                  <a:tcPr/>
                </a:tc>
                <a:tc>
                  <a:txBody>
                    <a:bodyPr/>
                    <a:lstStyle/>
                    <a:p>
                      <a:endParaRPr lang="x-none" sz="1400" dirty="0"/>
                    </a:p>
                  </a:txBody>
                  <a:tcPr/>
                </a:tc>
                <a:tc>
                  <a:txBody>
                    <a:bodyPr/>
                    <a:lstStyle/>
                    <a:p>
                      <a:endParaRPr lang="x-none" sz="1400" dirty="0"/>
                    </a:p>
                  </a:txBody>
                  <a:tcPr/>
                </a:tc>
                <a:extLst>
                  <a:ext uri="{0D108BD9-81ED-4DB2-BD59-A6C34878D82A}">
                    <a16:rowId xmlns="" xmlns:a16="http://schemas.microsoft.com/office/drawing/2014/main" val="2009034373"/>
                  </a:ext>
                </a:extLst>
              </a:tr>
            </a:tbl>
          </a:graphicData>
        </a:graphic>
      </p:graphicFrame>
    </p:spTree>
    <p:extLst>
      <p:ext uri="{BB962C8B-B14F-4D97-AF65-F5344CB8AC3E}">
        <p14:creationId xmlns:p14="http://schemas.microsoft.com/office/powerpoint/2010/main" val="2686686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FFE54A-DE38-8049-A97F-E333DAC9DDE8}"/>
              </a:ext>
            </a:extLst>
          </p:cNvPr>
          <p:cNvSpPr>
            <a:spLocks noGrp="1"/>
          </p:cNvSpPr>
          <p:nvPr>
            <p:ph type="title"/>
          </p:nvPr>
        </p:nvSpPr>
        <p:spPr/>
        <p:txBody>
          <a:bodyPr/>
          <a:lstStyle/>
          <a:p>
            <a:r>
              <a:rPr lang="x-none" dirty="0"/>
              <a:t>Etape 2 : décrire les 4 scénarios</a:t>
            </a:r>
          </a:p>
        </p:txBody>
      </p:sp>
      <p:sp>
        <p:nvSpPr>
          <p:cNvPr id="5" name="Rectangle 4">
            <a:extLst>
              <a:ext uri="{FF2B5EF4-FFF2-40B4-BE49-F238E27FC236}">
                <a16:creationId xmlns="" xmlns:a16="http://schemas.microsoft.com/office/drawing/2014/main" id="{526426FE-D3A3-1C4D-9985-A5B655A2E681}"/>
              </a:ext>
            </a:extLst>
          </p:cNvPr>
          <p:cNvSpPr/>
          <p:nvPr/>
        </p:nvSpPr>
        <p:spPr>
          <a:xfrm>
            <a:off x="6244797" y="5348163"/>
            <a:ext cx="5192698" cy="1077218"/>
          </a:xfrm>
          <a:prstGeom prst="rect">
            <a:avLst/>
          </a:prstGeom>
        </p:spPr>
        <p:txBody>
          <a:bodyPr wrap="square">
            <a:spAutoFit/>
          </a:bodyPr>
          <a:lstStyle/>
          <a:p>
            <a:r>
              <a:rPr lang="x-none" sz="1600" dirty="0">
                <a:solidFill>
                  <a:schemeClr val="tx1">
                    <a:lumMod val="65000"/>
                    <a:lumOff val="35000"/>
                  </a:schemeClr>
                </a:solidFill>
                <a:sym typeface="Wingdings" pitchFamily="2" charset="2"/>
              </a:rPr>
              <a:t>Dans le tableau de la page suivante :</a:t>
            </a:r>
          </a:p>
          <a:p>
            <a:r>
              <a:rPr lang="fr-FR" sz="1600" dirty="0">
                <a:solidFill>
                  <a:schemeClr val="tx1">
                    <a:lumMod val="65000"/>
                    <a:lumOff val="35000"/>
                  </a:schemeClr>
                </a:solidFill>
                <a:sym typeface="Wingdings" pitchFamily="2" charset="2"/>
              </a:rPr>
              <a:t>1. </a:t>
            </a:r>
            <a:r>
              <a:rPr lang="x-none" sz="1600">
                <a:solidFill>
                  <a:schemeClr val="tx1">
                    <a:lumMod val="65000"/>
                    <a:lumOff val="35000"/>
                  </a:schemeClr>
                </a:solidFill>
                <a:sym typeface="Wingdings" pitchFamily="2" charset="2"/>
              </a:rPr>
              <a:t>Remplacez </a:t>
            </a:r>
            <a:r>
              <a:rPr lang="x-none" sz="1600" dirty="0">
                <a:solidFill>
                  <a:schemeClr val="tx1">
                    <a:lumMod val="65000"/>
                    <a:lumOff val="35000"/>
                  </a:schemeClr>
                </a:solidFill>
                <a:sym typeface="Wingdings" pitchFamily="2" charset="2"/>
              </a:rPr>
              <a:t>les noms des facteurs</a:t>
            </a:r>
          </a:p>
          <a:p>
            <a:r>
              <a:rPr lang="fr-FR" sz="1600" dirty="0">
                <a:solidFill>
                  <a:schemeClr val="tx1">
                    <a:lumMod val="65000"/>
                    <a:lumOff val="35000"/>
                  </a:schemeClr>
                </a:solidFill>
                <a:sym typeface="Wingdings" pitchFamily="2" charset="2"/>
              </a:rPr>
              <a:t>2. </a:t>
            </a:r>
            <a:r>
              <a:rPr lang="x-none" sz="1600">
                <a:solidFill>
                  <a:schemeClr val="tx1">
                    <a:lumMod val="65000"/>
                    <a:lumOff val="35000"/>
                  </a:schemeClr>
                </a:solidFill>
                <a:sym typeface="Wingdings" pitchFamily="2" charset="2"/>
              </a:rPr>
              <a:t>Identifiez </a:t>
            </a:r>
            <a:r>
              <a:rPr lang="x-none" sz="1600" dirty="0">
                <a:solidFill>
                  <a:schemeClr val="tx1">
                    <a:lumMod val="65000"/>
                    <a:lumOff val="35000"/>
                  </a:schemeClr>
                </a:solidFill>
                <a:sym typeface="Wingdings" pitchFamily="2" charset="2"/>
              </a:rPr>
              <a:t>les deux évolutions possibles de chaque facteur</a:t>
            </a:r>
          </a:p>
          <a:p>
            <a:r>
              <a:rPr lang="fr-FR" sz="1600" dirty="0">
                <a:solidFill>
                  <a:schemeClr val="tx1">
                    <a:lumMod val="65000"/>
                    <a:lumOff val="35000"/>
                  </a:schemeClr>
                </a:solidFill>
                <a:sym typeface="Wingdings" pitchFamily="2" charset="2"/>
              </a:rPr>
              <a:t>3. </a:t>
            </a:r>
            <a:r>
              <a:rPr lang="x-none" sz="1600">
                <a:solidFill>
                  <a:schemeClr val="tx1">
                    <a:lumMod val="65000"/>
                    <a:lumOff val="35000"/>
                  </a:schemeClr>
                </a:solidFill>
                <a:sym typeface="Wingdings" pitchFamily="2" charset="2"/>
              </a:rPr>
              <a:t>Décrivez </a:t>
            </a:r>
            <a:r>
              <a:rPr lang="x-none" sz="1600" dirty="0">
                <a:solidFill>
                  <a:schemeClr val="tx1">
                    <a:lumMod val="65000"/>
                    <a:lumOff val="35000"/>
                  </a:schemeClr>
                </a:solidFill>
                <a:sym typeface="Wingdings" pitchFamily="2" charset="2"/>
              </a:rPr>
              <a:t>les 4 scénarios</a:t>
            </a:r>
          </a:p>
        </p:txBody>
      </p:sp>
      <p:sp>
        <p:nvSpPr>
          <p:cNvPr id="10" name="Rectangle 9">
            <a:extLst>
              <a:ext uri="{FF2B5EF4-FFF2-40B4-BE49-F238E27FC236}">
                <a16:creationId xmlns="" xmlns:a16="http://schemas.microsoft.com/office/drawing/2014/main" id="{65E9DF09-E62E-8545-9959-43D2F41D3F63}"/>
              </a:ext>
            </a:extLst>
          </p:cNvPr>
          <p:cNvSpPr/>
          <p:nvPr/>
        </p:nvSpPr>
        <p:spPr>
          <a:xfrm>
            <a:off x="812800" y="3087974"/>
            <a:ext cx="10566400" cy="94169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sz="2400" dirty="0">
              <a:ln w="0"/>
              <a:solidFill>
                <a:schemeClr val="tx1"/>
              </a:solidFill>
              <a:effectLst>
                <a:outerShdw blurRad="38100" dist="19050" dir="2700000" algn="tl" rotWithShape="0">
                  <a:schemeClr val="dk1">
                    <a:alpha val="40000"/>
                  </a:schemeClr>
                </a:outerShdw>
              </a:effectLst>
            </a:endParaRPr>
          </a:p>
        </p:txBody>
      </p:sp>
      <p:sp>
        <p:nvSpPr>
          <p:cNvPr id="12" name="TextBox 11">
            <a:extLst>
              <a:ext uri="{FF2B5EF4-FFF2-40B4-BE49-F238E27FC236}">
                <a16:creationId xmlns="" xmlns:a16="http://schemas.microsoft.com/office/drawing/2014/main" id="{849227DD-1648-1144-B5B6-1C31C5823A8F}"/>
              </a:ext>
            </a:extLst>
          </p:cNvPr>
          <p:cNvSpPr txBox="1"/>
          <p:nvPr/>
        </p:nvSpPr>
        <p:spPr>
          <a:xfrm>
            <a:off x="2783629" y="1717521"/>
            <a:ext cx="2766459" cy="584775"/>
          </a:xfrm>
          <a:prstGeom prst="rect">
            <a:avLst/>
          </a:prstGeom>
          <a:noFill/>
        </p:spPr>
        <p:txBody>
          <a:bodyPr wrap="square" rtlCol="0">
            <a:spAutoFit/>
          </a:bodyPr>
          <a:lstStyle/>
          <a:p>
            <a:r>
              <a:rPr lang="x-none" sz="1600" dirty="0"/>
              <a:t>Chaque facteur peut évoluer dans 2 directions opposées </a:t>
            </a:r>
            <a:r>
              <a:rPr lang="x-none" sz="1600" dirty="0">
                <a:sym typeface="Wingdings" pitchFamily="2" charset="2"/>
              </a:rPr>
              <a:t>:</a:t>
            </a:r>
            <a:endParaRPr lang="x-none" sz="1600" dirty="0"/>
          </a:p>
        </p:txBody>
      </p:sp>
      <p:grpSp>
        <p:nvGrpSpPr>
          <p:cNvPr id="21" name="Group 20">
            <a:extLst>
              <a:ext uri="{FF2B5EF4-FFF2-40B4-BE49-F238E27FC236}">
                <a16:creationId xmlns="" xmlns:a16="http://schemas.microsoft.com/office/drawing/2014/main" id="{9799D79F-B070-E343-9AEA-76644B256047}"/>
              </a:ext>
            </a:extLst>
          </p:cNvPr>
          <p:cNvGrpSpPr/>
          <p:nvPr/>
        </p:nvGrpSpPr>
        <p:grpSpPr>
          <a:xfrm>
            <a:off x="5640772" y="1667173"/>
            <a:ext cx="2196987" cy="1218150"/>
            <a:chOff x="7664619" y="1646365"/>
            <a:chExt cx="2196987" cy="1218150"/>
          </a:xfrm>
        </p:grpSpPr>
        <p:sp>
          <p:nvSpPr>
            <p:cNvPr id="3" name="Rectangle 2">
              <a:extLst>
                <a:ext uri="{FF2B5EF4-FFF2-40B4-BE49-F238E27FC236}">
                  <a16:creationId xmlns="" xmlns:a16="http://schemas.microsoft.com/office/drawing/2014/main" id="{7586E472-8C85-284F-8C4B-F639CAB743E1}"/>
                </a:ext>
              </a:extLst>
            </p:cNvPr>
            <p:cNvSpPr/>
            <p:nvPr/>
          </p:nvSpPr>
          <p:spPr>
            <a:xfrm>
              <a:off x="8955076" y="2137781"/>
              <a:ext cx="385408" cy="317395"/>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6" name="Rectangle 5">
              <a:extLst>
                <a:ext uri="{FF2B5EF4-FFF2-40B4-BE49-F238E27FC236}">
                  <a16:creationId xmlns="" xmlns:a16="http://schemas.microsoft.com/office/drawing/2014/main" id="{2FDF47F4-2A1A-BC43-89E2-66BD9A6DA719}"/>
                </a:ext>
              </a:extLst>
            </p:cNvPr>
            <p:cNvSpPr/>
            <p:nvPr/>
          </p:nvSpPr>
          <p:spPr>
            <a:xfrm>
              <a:off x="9431168" y="2137781"/>
              <a:ext cx="385408" cy="317395"/>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7" name="Rectangle 6">
              <a:extLst>
                <a:ext uri="{FF2B5EF4-FFF2-40B4-BE49-F238E27FC236}">
                  <a16:creationId xmlns="" xmlns:a16="http://schemas.microsoft.com/office/drawing/2014/main" id="{23FA28EC-9FA9-704F-8E13-932C5DDA141E}"/>
                </a:ext>
              </a:extLst>
            </p:cNvPr>
            <p:cNvSpPr/>
            <p:nvPr/>
          </p:nvSpPr>
          <p:spPr>
            <a:xfrm>
              <a:off x="8955076" y="2547120"/>
              <a:ext cx="385408" cy="317395"/>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8" name="Rectangle 7">
              <a:extLst>
                <a:ext uri="{FF2B5EF4-FFF2-40B4-BE49-F238E27FC236}">
                  <a16:creationId xmlns="" xmlns:a16="http://schemas.microsoft.com/office/drawing/2014/main" id="{F330CC0B-78C0-0945-9350-660FDC5C087D}"/>
                </a:ext>
              </a:extLst>
            </p:cNvPr>
            <p:cNvSpPr/>
            <p:nvPr/>
          </p:nvSpPr>
          <p:spPr>
            <a:xfrm>
              <a:off x="9431168" y="2547120"/>
              <a:ext cx="385408" cy="317395"/>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 name="TextBox 3">
              <a:extLst>
                <a:ext uri="{FF2B5EF4-FFF2-40B4-BE49-F238E27FC236}">
                  <a16:creationId xmlns="" xmlns:a16="http://schemas.microsoft.com/office/drawing/2014/main" id="{D14A1377-3DF6-834F-B668-E92C6E59E3BA}"/>
                </a:ext>
              </a:extLst>
            </p:cNvPr>
            <p:cNvSpPr txBox="1"/>
            <p:nvPr/>
          </p:nvSpPr>
          <p:spPr>
            <a:xfrm>
              <a:off x="8903972" y="1646365"/>
              <a:ext cx="957634" cy="338554"/>
            </a:xfrm>
            <a:prstGeom prst="rect">
              <a:avLst/>
            </a:prstGeom>
            <a:noFill/>
          </p:spPr>
          <p:txBody>
            <a:bodyPr wrap="none" rtlCol="0">
              <a:spAutoFit/>
            </a:bodyPr>
            <a:lstStyle/>
            <a:p>
              <a:r>
                <a:rPr lang="x-none" sz="1600" dirty="0"/>
                <a:t>Facteur 1</a:t>
              </a:r>
            </a:p>
          </p:txBody>
        </p:sp>
        <p:sp>
          <p:nvSpPr>
            <p:cNvPr id="11" name="TextBox 10">
              <a:extLst>
                <a:ext uri="{FF2B5EF4-FFF2-40B4-BE49-F238E27FC236}">
                  <a16:creationId xmlns="" xmlns:a16="http://schemas.microsoft.com/office/drawing/2014/main" id="{633F42FF-4D98-9D42-94E3-EB63CF996592}"/>
                </a:ext>
              </a:extLst>
            </p:cNvPr>
            <p:cNvSpPr txBox="1"/>
            <p:nvPr/>
          </p:nvSpPr>
          <p:spPr>
            <a:xfrm>
              <a:off x="7664619" y="2296478"/>
              <a:ext cx="957634" cy="338554"/>
            </a:xfrm>
            <a:prstGeom prst="rect">
              <a:avLst/>
            </a:prstGeom>
            <a:noFill/>
          </p:spPr>
          <p:txBody>
            <a:bodyPr wrap="none" rtlCol="0">
              <a:spAutoFit/>
            </a:bodyPr>
            <a:lstStyle/>
            <a:p>
              <a:r>
                <a:rPr lang="x-none" sz="1600" dirty="0"/>
                <a:t>Facteur 2</a:t>
              </a:r>
            </a:p>
          </p:txBody>
        </p:sp>
        <p:cxnSp>
          <p:nvCxnSpPr>
            <p:cNvPr id="13" name="Straight Arrow Connector 12">
              <a:extLst>
                <a:ext uri="{FF2B5EF4-FFF2-40B4-BE49-F238E27FC236}">
                  <a16:creationId xmlns="" xmlns:a16="http://schemas.microsoft.com/office/drawing/2014/main" id="{65491825-7BE9-1248-B8AD-87B41DB5EAE1}"/>
                </a:ext>
              </a:extLst>
            </p:cNvPr>
            <p:cNvCxnSpPr/>
            <p:nvPr/>
          </p:nvCxnSpPr>
          <p:spPr>
            <a:xfrm>
              <a:off x="8955076" y="2023254"/>
              <a:ext cx="861500" cy="0"/>
            </a:xfrm>
            <a:prstGeom prst="straightConnector1">
              <a:avLst/>
            </a:prstGeom>
            <a:ln>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 xmlns:a16="http://schemas.microsoft.com/office/drawing/2014/main" id="{107251C4-6D7E-514C-A827-9FC2C0CA647C}"/>
                </a:ext>
              </a:extLst>
            </p:cNvPr>
            <p:cNvCxnSpPr>
              <a:cxnSpLocks/>
            </p:cNvCxnSpPr>
            <p:nvPr/>
          </p:nvCxnSpPr>
          <p:spPr>
            <a:xfrm flipV="1">
              <a:off x="8831644" y="2137781"/>
              <a:ext cx="0" cy="726734"/>
            </a:xfrm>
            <a:prstGeom prst="straightConnector1">
              <a:avLst/>
            </a:prstGeom>
            <a:ln>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9" name="Rectangle 18">
            <a:extLst>
              <a:ext uri="{FF2B5EF4-FFF2-40B4-BE49-F238E27FC236}">
                <a16:creationId xmlns="" xmlns:a16="http://schemas.microsoft.com/office/drawing/2014/main" id="{56488D68-4F41-5D4C-AE24-714C2FF86020}"/>
              </a:ext>
            </a:extLst>
          </p:cNvPr>
          <p:cNvSpPr/>
          <p:nvPr/>
        </p:nvSpPr>
        <p:spPr>
          <a:xfrm>
            <a:off x="1419982" y="3339169"/>
            <a:ext cx="9657872" cy="461665"/>
          </a:xfrm>
          <a:prstGeom prst="rect">
            <a:avLst/>
          </a:prstGeom>
        </p:spPr>
        <p:txBody>
          <a:bodyPr wrap="square">
            <a:spAutoFit/>
          </a:bodyPr>
          <a:lstStyle/>
          <a:p>
            <a:pPr algn="ctr"/>
            <a:r>
              <a:rPr lang="x-none" sz="2400" dirty="0">
                <a:ln w="0"/>
                <a:effectLst>
                  <a:outerShdw blurRad="38100" dist="19050" dir="2700000" algn="tl" rotWithShape="0">
                    <a:schemeClr val="dk1">
                      <a:alpha val="40000"/>
                    </a:schemeClr>
                  </a:outerShdw>
                </a:effectLst>
              </a:rPr>
              <a:t>A quoi ressemble le monde dans chacun des quatre principaux scénarios ?</a:t>
            </a:r>
          </a:p>
        </p:txBody>
      </p:sp>
      <p:sp>
        <p:nvSpPr>
          <p:cNvPr id="9" name="Rectangle 8">
            <a:extLst>
              <a:ext uri="{FF2B5EF4-FFF2-40B4-BE49-F238E27FC236}">
                <a16:creationId xmlns="" xmlns:a16="http://schemas.microsoft.com/office/drawing/2014/main" id="{0496C515-28AD-0045-BDB9-A9E057D8BB40}"/>
              </a:ext>
            </a:extLst>
          </p:cNvPr>
          <p:cNvSpPr/>
          <p:nvPr/>
        </p:nvSpPr>
        <p:spPr>
          <a:xfrm>
            <a:off x="724286" y="4179239"/>
            <a:ext cx="10654914" cy="646331"/>
          </a:xfrm>
          <a:prstGeom prst="rect">
            <a:avLst/>
          </a:prstGeom>
        </p:spPr>
        <p:txBody>
          <a:bodyPr wrap="square">
            <a:spAutoFit/>
          </a:bodyPr>
          <a:lstStyle/>
          <a:p>
            <a:pPr algn="ctr"/>
            <a:r>
              <a:rPr lang="fr-FR" dirty="0"/>
              <a:t>Il est important de choisir des évolutions très différenciées des 2 tendances les plus influentes et les plus incertaines pour ouvrir le champ des possibles.</a:t>
            </a:r>
            <a:endParaRPr lang="x-none" dirty="0"/>
          </a:p>
        </p:txBody>
      </p:sp>
      <p:cxnSp>
        <p:nvCxnSpPr>
          <p:cNvPr id="18" name="Straight Connector 17">
            <a:extLst>
              <a:ext uri="{FF2B5EF4-FFF2-40B4-BE49-F238E27FC236}">
                <a16:creationId xmlns="" xmlns:a16="http://schemas.microsoft.com/office/drawing/2014/main" id="{57ADA213-2636-454C-A72A-FEB36D31610F}"/>
              </a:ext>
            </a:extLst>
          </p:cNvPr>
          <p:cNvCxnSpPr>
            <a:cxnSpLocks/>
          </p:cNvCxnSpPr>
          <p:nvPr/>
        </p:nvCxnSpPr>
        <p:spPr>
          <a:xfrm>
            <a:off x="6185618" y="5333173"/>
            <a:ext cx="0" cy="110719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9584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74786400-ACC6-5640-9945-AF80CE34AD32}"/>
              </a:ext>
            </a:extLst>
          </p:cNvPr>
          <p:cNvGraphicFramePr>
            <a:graphicFrameLocks noGrp="1"/>
          </p:cNvGraphicFramePr>
          <p:nvPr>
            <p:extLst>
              <p:ext uri="{D42A27DB-BD31-4B8C-83A1-F6EECF244321}">
                <p14:modId xmlns:p14="http://schemas.microsoft.com/office/powerpoint/2010/main" val="3809060683"/>
              </p:ext>
            </p:extLst>
          </p:nvPr>
        </p:nvGraphicFramePr>
        <p:xfrm>
          <a:off x="1193815" y="1035313"/>
          <a:ext cx="10383548" cy="5463728"/>
        </p:xfrm>
        <a:graphic>
          <a:graphicData uri="http://schemas.openxmlformats.org/drawingml/2006/table">
            <a:tbl>
              <a:tblPr>
                <a:tableStyleId>{5C22544A-7EE6-4342-B048-85BDC9FD1C3A}</a:tableStyleId>
              </a:tblPr>
              <a:tblGrid>
                <a:gridCol w="5191774">
                  <a:extLst>
                    <a:ext uri="{9D8B030D-6E8A-4147-A177-3AD203B41FA5}">
                      <a16:colId xmlns="" xmlns:a16="http://schemas.microsoft.com/office/drawing/2014/main" val="2285040056"/>
                    </a:ext>
                  </a:extLst>
                </a:gridCol>
                <a:gridCol w="5191774">
                  <a:extLst>
                    <a:ext uri="{9D8B030D-6E8A-4147-A177-3AD203B41FA5}">
                      <a16:colId xmlns="" xmlns:a16="http://schemas.microsoft.com/office/drawing/2014/main" val="2598072384"/>
                    </a:ext>
                  </a:extLst>
                </a:gridCol>
              </a:tblGrid>
              <a:tr h="2713024">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633980447"/>
                  </a:ext>
                </a:extLst>
              </a:tr>
              <a:tr h="2750704">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418406897"/>
                  </a:ext>
                </a:extLst>
              </a:tr>
            </a:tbl>
          </a:graphicData>
        </a:graphic>
      </p:graphicFrame>
      <p:sp>
        <p:nvSpPr>
          <p:cNvPr id="5" name="TextBox 4">
            <a:extLst>
              <a:ext uri="{FF2B5EF4-FFF2-40B4-BE49-F238E27FC236}">
                <a16:creationId xmlns="" xmlns:a16="http://schemas.microsoft.com/office/drawing/2014/main" id="{D1950DDA-1822-AE43-A321-E09D4AA1E99D}"/>
              </a:ext>
            </a:extLst>
          </p:cNvPr>
          <p:cNvSpPr txBox="1"/>
          <p:nvPr/>
        </p:nvSpPr>
        <p:spPr>
          <a:xfrm>
            <a:off x="1155000" y="241826"/>
            <a:ext cx="10422363" cy="400110"/>
          </a:xfrm>
          <a:prstGeom prst="rect">
            <a:avLst/>
          </a:prstGeom>
          <a:noFill/>
        </p:spPr>
        <p:txBody>
          <a:bodyPr wrap="square" rtlCol="0">
            <a:spAutoFit/>
          </a:bodyPr>
          <a:lstStyle/>
          <a:p>
            <a:pPr algn="ctr"/>
            <a:r>
              <a:rPr lang="x-none" sz="2000" b="1" dirty="0"/>
              <a:t>Facteur 1</a:t>
            </a:r>
          </a:p>
        </p:txBody>
      </p:sp>
      <p:sp>
        <p:nvSpPr>
          <p:cNvPr id="6" name="TextBox 5">
            <a:extLst>
              <a:ext uri="{FF2B5EF4-FFF2-40B4-BE49-F238E27FC236}">
                <a16:creationId xmlns="" xmlns:a16="http://schemas.microsoft.com/office/drawing/2014/main" id="{DB43AF1A-4DF2-2D49-8E50-380AAEB24B05}"/>
              </a:ext>
            </a:extLst>
          </p:cNvPr>
          <p:cNvSpPr txBox="1"/>
          <p:nvPr/>
        </p:nvSpPr>
        <p:spPr>
          <a:xfrm>
            <a:off x="1193816" y="680133"/>
            <a:ext cx="5169006" cy="307777"/>
          </a:xfrm>
          <a:prstGeom prst="rect">
            <a:avLst/>
          </a:prstGeom>
          <a:noFill/>
        </p:spPr>
        <p:txBody>
          <a:bodyPr wrap="square" rtlCol="0">
            <a:spAutoFit/>
          </a:bodyPr>
          <a:lstStyle/>
          <a:p>
            <a:pPr algn="ctr"/>
            <a:r>
              <a:rPr lang="x-none" sz="1400" dirty="0"/>
              <a:t>Evolution A</a:t>
            </a:r>
          </a:p>
        </p:txBody>
      </p:sp>
      <p:sp>
        <p:nvSpPr>
          <p:cNvPr id="7" name="TextBox 6">
            <a:extLst>
              <a:ext uri="{FF2B5EF4-FFF2-40B4-BE49-F238E27FC236}">
                <a16:creationId xmlns="" xmlns:a16="http://schemas.microsoft.com/office/drawing/2014/main" id="{13D2BD11-2957-994C-BA10-6D5CC4A9BF4B}"/>
              </a:ext>
            </a:extLst>
          </p:cNvPr>
          <p:cNvSpPr txBox="1"/>
          <p:nvPr/>
        </p:nvSpPr>
        <p:spPr>
          <a:xfrm>
            <a:off x="6408358" y="680132"/>
            <a:ext cx="5169006" cy="307777"/>
          </a:xfrm>
          <a:prstGeom prst="rect">
            <a:avLst/>
          </a:prstGeom>
          <a:noFill/>
        </p:spPr>
        <p:txBody>
          <a:bodyPr wrap="square" rtlCol="0">
            <a:spAutoFit/>
          </a:bodyPr>
          <a:lstStyle/>
          <a:p>
            <a:pPr algn="ctr"/>
            <a:r>
              <a:rPr lang="x-none" sz="1400" dirty="0"/>
              <a:t>Evolution B</a:t>
            </a:r>
          </a:p>
        </p:txBody>
      </p:sp>
      <p:sp>
        <p:nvSpPr>
          <p:cNvPr id="8" name="TextBox 7">
            <a:extLst>
              <a:ext uri="{FF2B5EF4-FFF2-40B4-BE49-F238E27FC236}">
                <a16:creationId xmlns="" xmlns:a16="http://schemas.microsoft.com/office/drawing/2014/main" id="{AF48CC4A-6E8D-0249-9F1C-0D3D452F44CA}"/>
              </a:ext>
            </a:extLst>
          </p:cNvPr>
          <p:cNvSpPr txBox="1"/>
          <p:nvPr/>
        </p:nvSpPr>
        <p:spPr>
          <a:xfrm rot="16200000">
            <a:off x="-321368" y="2226573"/>
            <a:ext cx="2644959" cy="307777"/>
          </a:xfrm>
          <a:prstGeom prst="rect">
            <a:avLst/>
          </a:prstGeom>
          <a:noFill/>
        </p:spPr>
        <p:txBody>
          <a:bodyPr wrap="square" rtlCol="0">
            <a:spAutoFit/>
          </a:bodyPr>
          <a:lstStyle/>
          <a:p>
            <a:pPr algn="ctr"/>
            <a:r>
              <a:rPr lang="x-none" sz="1400" dirty="0"/>
              <a:t>Evolution A</a:t>
            </a:r>
          </a:p>
        </p:txBody>
      </p:sp>
      <p:sp>
        <p:nvSpPr>
          <p:cNvPr id="9" name="TextBox 8">
            <a:extLst>
              <a:ext uri="{FF2B5EF4-FFF2-40B4-BE49-F238E27FC236}">
                <a16:creationId xmlns="" xmlns:a16="http://schemas.microsoft.com/office/drawing/2014/main" id="{288DEC2D-F812-5140-A4F9-C4B35B36F4E3}"/>
              </a:ext>
            </a:extLst>
          </p:cNvPr>
          <p:cNvSpPr txBox="1"/>
          <p:nvPr/>
        </p:nvSpPr>
        <p:spPr>
          <a:xfrm rot="16200000">
            <a:off x="-365165" y="4977329"/>
            <a:ext cx="2735644" cy="307777"/>
          </a:xfrm>
          <a:prstGeom prst="rect">
            <a:avLst/>
          </a:prstGeom>
          <a:noFill/>
        </p:spPr>
        <p:txBody>
          <a:bodyPr wrap="square" rtlCol="0">
            <a:spAutoFit/>
          </a:bodyPr>
          <a:lstStyle/>
          <a:p>
            <a:pPr algn="ctr"/>
            <a:r>
              <a:rPr lang="x-none" sz="1400" dirty="0"/>
              <a:t>Evolution B</a:t>
            </a:r>
          </a:p>
        </p:txBody>
      </p:sp>
      <p:sp>
        <p:nvSpPr>
          <p:cNvPr id="10" name="TextBox 9">
            <a:extLst>
              <a:ext uri="{FF2B5EF4-FFF2-40B4-BE49-F238E27FC236}">
                <a16:creationId xmlns="" xmlns:a16="http://schemas.microsoft.com/office/drawing/2014/main" id="{79E392B0-F718-7946-B0F2-5E9F329793B6}"/>
              </a:ext>
            </a:extLst>
          </p:cNvPr>
          <p:cNvSpPr txBox="1"/>
          <p:nvPr/>
        </p:nvSpPr>
        <p:spPr>
          <a:xfrm rot="16200000">
            <a:off x="-2176960" y="3567122"/>
            <a:ext cx="5463729" cy="400110"/>
          </a:xfrm>
          <a:prstGeom prst="rect">
            <a:avLst/>
          </a:prstGeom>
          <a:noFill/>
        </p:spPr>
        <p:txBody>
          <a:bodyPr wrap="square" rtlCol="0">
            <a:spAutoFit/>
          </a:bodyPr>
          <a:lstStyle/>
          <a:p>
            <a:pPr algn="ctr"/>
            <a:r>
              <a:rPr lang="x-none" sz="2000" b="1" dirty="0"/>
              <a:t>Facteur 2</a:t>
            </a:r>
          </a:p>
        </p:txBody>
      </p:sp>
    </p:spTree>
    <p:extLst>
      <p:ext uri="{BB962C8B-B14F-4D97-AF65-F5344CB8AC3E}">
        <p14:creationId xmlns:p14="http://schemas.microsoft.com/office/powerpoint/2010/main" val="382272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FFE54A-DE38-8049-A97F-E333DAC9DDE8}"/>
              </a:ext>
            </a:extLst>
          </p:cNvPr>
          <p:cNvSpPr>
            <a:spLocks noGrp="1"/>
          </p:cNvSpPr>
          <p:nvPr>
            <p:ph type="title"/>
          </p:nvPr>
        </p:nvSpPr>
        <p:spPr/>
        <p:txBody>
          <a:bodyPr/>
          <a:lstStyle/>
          <a:p>
            <a:r>
              <a:rPr lang="x-none" dirty="0"/>
              <a:t>Etape 3 : rédiger les scénarios</a:t>
            </a:r>
          </a:p>
        </p:txBody>
      </p:sp>
      <p:sp>
        <p:nvSpPr>
          <p:cNvPr id="5" name="Rectangle 4">
            <a:extLst>
              <a:ext uri="{FF2B5EF4-FFF2-40B4-BE49-F238E27FC236}">
                <a16:creationId xmlns="" xmlns:a16="http://schemas.microsoft.com/office/drawing/2014/main" id="{526426FE-D3A3-1C4D-9985-A5B655A2E681}"/>
              </a:ext>
            </a:extLst>
          </p:cNvPr>
          <p:cNvSpPr/>
          <p:nvPr/>
        </p:nvSpPr>
        <p:spPr>
          <a:xfrm>
            <a:off x="6377240" y="5471273"/>
            <a:ext cx="5125419" cy="830997"/>
          </a:xfrm>
          <a:prstGeom prst="rect">
            <a:avLst/>
          </a:prstGeom>
        </p:spPr>
        <p:txBody>
          <a:bodyPr wrap="square">
            <a:spAutoFit/>
          </a:bodyPr>
          <a:lstStyle/>
          <a:p>
            <a:pPr marL="342900" indent="-342900">
              <a:buFont typeface="+mj-lt"/>
              <a:buAutoNum type="arabicPeriod"/>
            </a:pPr>
            <a:r>
              <a:rPr lang="x-none" sz="1600">
                <a:solidFill>
                  <a:schemeClr val="tx1">
                    <a:lumMod val="65000"/>
                    <a:lumOff val="35000"/>
                  </a:schemeClr>
                </a:solidFill>
                <a:sym typeface="Wingdings" pitchFamily="2" charset="2"/>
              </a:rPr>
              <a:t>Identifier </a:t>
            </a:r>
            <a:r>
              <a:rPr lang="x-none" sz="1600" dirty="0">
                <a:solidFill>
                  <a:schemeClr val="tx1">
                    <a:lumMod val="65000"/>
                    <a:lumOff val="35000"/>
                  </a:schemeClr>
                </a:solidFill>
                <a:sym typeface="Wingdings" pitchFamily="2" charset="2"/>
              </a:rPr>
              <a:t>quatre groupes</a:t>
            </a:r>
          </a:p>
          <a:p>
            <a:pPr marL="342900" indent="-342900">
              <a:buFont typeface="+mj-lt"/>
              <a:buAutoNum type="arabicPeriod"/>
            </a:pPr>
            <a:r>
              <a:rPr lang="x-none" sz="1600">
                <a:solidFill>
                  <a:schemeClr val="tx1">
                    <a:lumMod val="65000"/>
                    <a:lumOff val="35000"/>
                  </a:schemeClr>
                </a:solidFill>
                <a:sym typeface="Wingdings" pitchFamily="2" charset="2"/>
              </a:rPr>
              <a:t>Chaque </a:t>
            </a:r>
            <a:r>
              <a:rPr lang="x-none" sz="1600" dirty="0">
                <a:solidFill>
                  <a:schemeClr val="tx1">
                    <a:lumMod val="65000"/>
                    <a:lumOff val="35000"/>
                  </a:schemeClr>
                </a:solidFill>
                <a:sym typeface="Wingdings" pitchFamily="2" charset="2"/>
              </a:rPr>
              <a:t>groupe rédige l’un des scénarios de manière </a:t>
            </a:r>
            <a:r>
              <a:rPr lang="x-none" sz="1600">
                <a:solidFill>
                  <a:schemeClr val="tx1">
                    <a:lumMod val="65000"/>
                    <a:lumOff val="35000"/>
                  </a:schemeClr>
                </a:solidFill>
                <a:sym typeface="Wingdings" pitchFamily="2" charset="2"/>
              </a:rPr>
              <a:t>plus détaillée</a:t>
            </a:r>
            <a:endParaRPr lang="x-none" sz="1600" dirty="0">
              <a:solidFill>
                <a:schemeClr val="tx1">
                  <a:lumMod val="65000"/>
                  <a:lumOff val="35000"/>
                </a:schemeClr>
              </a:solidFill>
            </a:endParaRPr>
          </a:p>
        </p:txBody>
      </p:sp>
      <p:sp>
        <p:nvSpPr>
          <p:cNvPr id="10" name="Rectangle 9">
            <a:extLst>
              <a:ext uri="{FF2B5EF4-FFF2-40B4-BE49-F238E27FC236}">
                <a16:creationId xmlns="" xmlns:a16="http://schemas.microsoft.com/office/drawing/2014/main" id="{65E9DF09-E62E-8545-9959-43D2F41D3F63}"/>
              </a:ext>
            </a:extLst>
          </p:cNvPr>
          <p:cNvSpPr/>
          <p:nvPr/>
        </p:nvSpPr>
        <p:spPr>
          <a:xfrm>
            <a:off x="838200" y="2182135"/>
            <a:ext cx="10566400" cy="102957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x-none" sz="2400" dirty="0">
                <a:ln w="0"/>
                <a:solidFill>
                  <a:schemeClr val="tx1"/>
                </a:solidFill>
                <a:effectLst>
                  <a:outerShdw blurRad="38100" dist="19050" dir="2700000" algn="tl" rotWithShape="0">
                    <a:schemeClr val="dk1">
                      <a:alpha val="40000"/>
                    </a:schemeClr>
                  </a:outerShdw>
                </a:effectLst>
              </a:rPr>
              <a:t>Détailler la situation du monde dans chacun des 4 scénarios </a:t>
            </a:r>
          </a:p>
        </p:txBody>
      </p:sp>
      <p:sp>
        <p:nvSpPr>
          <p:cNvPr id="3" name="Rectangle 2">
            <a:extLst>
              <a:ext uri="{FF2B5EF4-FFF2-40B4-BE49-F238E27FC236}">
                <a16:creationId xmlns="" xmlns:a16="http://schemas.microsoft.com/office/drawing/2014/main" id="{BC1DB19A-8373-4749-84CB-31A9E6E96D5F}"/>
              </a:ext>
            </a:extLst>
          </p:cNvPr>
          <p:cNvSpPr/>
          <p:nvPr/>
        </p:nvSpPr>
        <p:spPr>
          <a:xfrm>
            <a:off x="1959549" y="3390896"/>
            <a:ext cx="8323704" cy="923330"/>
          </a:xfrm>
          <a:prstGeom prst="rect">
            <a:avLst/>
          </a:prstGeom>
        </p:spPr>
        <p:txBody>
          <a:bodyPr wrap="square">
            <a:spAutoFit/>
          </a:bodyPr>
          <a:lstStyle/>
          <a:p>
            <a:pPr algn="ctr"/>
            <a:r>
              <a:rPr lang="fr-FR" dirty="0"/>
              <a:t>Le but de cette étape cruciale est de construire 3 ou 4 histoires différenciées </a:t>
            </a:r>
            <a:br>
              <a:rPr lang="fr-FR" dirty="0"/>
            </a:br>
            <a:r>
              <a:rPr lang="fr-FR" dirty="0"/>
              <a:t>dans lesquels les participants se reconnaissent. Il ne s’agit pas de prédictions, mais d’arcs narratifs à partir du présent pour ouvrir les horizons de réflexion.</a:t>
            </a:r>
            <a:endParaRPr lang="x-none" dirty="0"/>
          </a:p>
        </p:txBody>
      </p:sp>
      <p:cxnSp>
        <p:nvCxnSpPr>
          <p:cNvPr id="6" name="Straight Connector 5">
            <a:extLst>
              <a:ext uri="{FF2B5EF4-FFF2-40B4-BE49-F238E27FC236}">
                <a16:creationId xmlns="" xmlns:a16="http://schemas.microsoft.com/office/drawing/2014/main" id="{88904F56-D56A-4942-9E2D-8219000B81C8}"/>
              </a:ext>
            </a:extLst>
          </p:cNvPr>
          <p:cNvCxnSpPr>
            <a:cxnSpLocks/>
          </p:cNvCxnSpPr>
          <p:nvPr/>
        </p:nvCxnSpPr>
        <p:spPr>
          <a:xfrm>
            <a:off x="6305539" y="5471273"/>
            <a:ext cx="0" cy="90150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2288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74786400-ACC6-5640-9945-AF80CE34AD32}"/>
              </a:ext>
            </a:extLst>
          </p:cNvPr>
          <p:cNvGraphicFramePr>
            <a:graphicFrameLocks noGrp="1"/>
          </p:cNvGraphicFramePr>
          <p:nvPr>
            <p:extLst>
              <p:ext uri="{D42A27DB-BD31-4B8C-83A1-F6EECF244321}">
                <p14:modId xmlns:p14="http://schemas.microsoft.com/office/powerpoint/2010/main" val="4098003186"/>
              </p:ext>
            </p:extLst>
          </p:nvPr>
        </p:nvGraphicFramePr>
        <p:xfrm>
          <a:off x="196482" y="128469"/>
          <a:ext cx="11766288" cy="6483928"/>
        </p:xfrm>
        <a:graphic>
          <a:graphicData uri="http://schemas.openxmlformats.org/drawingml/2006/table">
            <a:tbl>
              <a:tblPr>
                <a:tableStyleId>{5C22544A-7EE6-4342-B048-85BDC9FD1C3A}</a:tableStyleId>
              </a:tblPr>
              <a:tblGrid>
                <a:gridCol w="2941572">
                  <a:extLst>
                    <a:ext uri="{9D8B030D-6E8A-4147-A177-3AD203B41FA5}">
                      <a16:colId xmlns="" xmlns:a16="http://schemas.microsoft.com/office/drawing/2014/main" val="2285040056"/>
                    </a:ext>
                  </a:extLst>
                </a:gridCol>
                <a:gridCol w="2941572">
                  <a:extLst>
                    <a:ext uri="{9D8B030D-6E8A-4147-A177-3AD203B41FA5}">
                      <a16:colId xmlns="" xmlns:a16="http://schemas.microsoft.com/office/drawing/2014/main" val="901403145"/>
                    </a:ext>
                  </a:extLst>
                </a:gridCol>
                <a:gridCol w="2941572">
                  <a:extLst>
                    <a:ext uri="{9D8B030D-6E8A-4147-A177-3AD203B41FA5}">
                      <a16:colId xmlns="" xmlns:a16="http://schemas.microsoft.com/office/drawing/2014/main" val="3337027331"/>
                    </a:ext>
                  </a:extLst>
                </a:gridCol>
                <a:gridCol w="2941572">
                  <a:extLst>
                    <a:ext uri="{9D8B030D-6E8A-4147-A177-3AD203B41FA5}">
                      <a16:colId xmlns="" xmlns:a16="http://schemas.microsoft.com/office/drawing/2014/main" val="2598072384"/>
                    </a:ext>
                  </a:extLst>
                </a:gridCol>
              </a:tblGrid>
              <a:tr h="385037">
                <a:tc>
                  <a:txBody>
                    <a:bodyPr/>
                    <a:lstStyle/>
                    <a:p>
                      <a:pPr algn="ctr"/>
                      <a:r>
                        <a:rPr lang="x-none" dirty="0"/>
                        <a:t>Scénario 1A / 2A</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solidFill>
                  </a:tcPr>
                </a:tc>
                <a:tc>
                  <a:txBody>
                    <a:bodyPr/>
                    <a:lstStyle/>
                    <a:p>
                      <a:pPr algn="ctr"/>
                      <a:r>
                        <a:rPr lang="x-none" dirty="0"/>
                        <a:t>Scénario 1A / 2B</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solidFill>
                  </a:tcPr>
                </a:tc>
                <a:tc>
                  <a:txBody>
                    <a:bodyPr/>
                    <a:lstStyle/>
                    <a:p>
                      <a:pPr algn="ctr"/>
                      <a:r>
                        <a:rPr lang="x-none" dirty="0"/>
                        <a:t>Scénario 1B / 2A</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solidFill>
                  </a:tcPr>
                </a:tc>
                <a:tc>
                  <a:txBody>
                    <a:bodyPr/>
                    <a:lstStyle/>
                    <a:p>
                      <a:pPr algn="ctr"/>
                      <a:r>
                        <a:rPr lang="x-none" dirty="0"/>
                        <a:t>Scénario 1B / 2B</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solidFill>
                  </a:tcPr>
                </a:tc>
                <a:extLst>
                  <a:ext uri="{0D108BD9-81ED-4DB2-BD59-A6C34878D82A}">
                    <a16:rowId xmlns="" xmlns:a16="http://schemas.microsoft.com/office/drawing/2014/main" val="633980447"/>
                  </a:ext>
                </a:extLst>
              </a:tr>
              <a:tr h="6098891">
                <a:tc>
                  <a:txBody>
                    <a:bodyPr/>
                    <a:lstStyle/>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r>
                        <a:rPr lang="fr-FR" sz="1600" dirty="0" smtClean="0"/>
                        <a:t>Rédiger une histoire plausible</a:t>
                      </a:r>
                      <a:r>
                        <a:rPr lang="fr-FR" sz="1600" baseline="0" dirty="0" smtClean="0"/>
                        <a:t> (pas une prédiction) qui, tant que possible, représente la vision d’un des groupes sociaux participant à l’exercice</a:t>
                      </a:r>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x-none" sz="16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2655779873"/>
                  </a:ext>
                </a:extLst>
              </a:tr>
            </a:tbl>
          </a:graphicData>
        </a:graphic>
      </p:graphicFrame>
    </p:spTree>
    <p:extLst>
      <p:ext uri="{BB962C8B-B14F-4D97-AF65-F5344CB8AC3E}">
        <p14:creationId xmlns:p14="http://schemas.microsoft.com/office/powerpoint/2010/main" val="1037392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FFE54A-DE38-8049-A97F-E333DAC9DDE8}"/>
              </a:ext>
            </a:extLst>
          </p:cNvPr>
          <p:cNvSpPr>
            <a:spLocks noGrp="1"/>
          </p:cNvSpPr>
          <p:nvPr>
            <p:ph type="title"/>
          </p:nvPr>
        </p:nvSpPr>
        <p:spPr/>
        <p:txBody>
          <a:bodyPr/>
          <a:lstStyle/>
          <a:p>
            <a:r>
              <a:rPr lang="x-none" dirty="0"/>
              <a:t>Etape 4 : comment réagir</a:t>
            </a:r>
          </a:p>
        </p:txBody>
      </p:sp>
      <p:sp>
        <p:nvSpPr>
          <p:cNvPr id="5" name="Rectangle 4">
            <a:extLst>
              <a:ext uri="{FF2B5EF4-FFF2-40B4-BE49-F238E27FC236}">
                <a16:creationId xmlns="" xmlns:a16="http://schemas.microsoft.com/office/drawing/2014/main" id="{526426FE-D3A3-1C4D-9985-A5B655A2E681}"/>
              </a:ext>
            </a:extLst>
          </p:cNvPr>
          <p:cNvSpPr/>
          <p:nvPr/>
        </p:nvSpPr>
        <p:spPr>
          <a:xfrm>
            <a:off x="7132016" y="5717457"/>
            <a:ext cx="4336687" cy="584775"/>
          </a:xfrm>
          <a:prstGeom prst="rect">
            <a:avLst/>
          </a:prstGeom>
        </p:spPr>
        <p:txBody>
          <a:bodyPr wrap="square">
            <a:spAutoFit/>
          </a:bodyPr>
          <a:lstStyle/>
          <a:p>
            <a:r>
              <a:rPr lang="x-none" sz="1600" dirty="0">
                <a:solidFill>
                  <a:schemeClr val="tx1">
                    <a:lumMod val="65000"/>
                    <a:lumOff val="35000"/>
                  </a:schemeClr>
                </a:solidFill>
                <a:sym typeface="Wingdings" pitchFamily="2" charset="2"/>
              </a:rPr>
              <a:t>Utiliser le tableau de la page suivante pour recenser les principaux changements et actions</a:t>
            </a:r>
          </a:p>
        </p:txBody>
      </p:sp>
      <p:sp>
        <p:nvSpPr>
          <p:cNvPr id="10" name="Rectangle 9">
            <a:extLst>
              <a:ext uri="{FF2B5EF4-FFF2-40B4-BE49-F238E27FC236}">
                <a16:creationId xmlns="" xmlns:a16="http://schemas.microsoft.com/office/drawing/2014/main" id="{65E9DF09-E62E-8545-9959-43D2F41D3F63}"/>
              </a:ext>
            </a:extLst>
          </p:cNvPr>
          <p:cNvSpPr/>
          <p:nvPr/>
        </p:nvSpPr>
        <p:spPr>
          <a:xfrm>
            <a:off x="812800" y="2305732"/>
            <a:ext cx="10566400" cy="1179481"/>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x-none" sz="2400" dirty="0">
                <a:ln w="0"/>
                <a:solidFill>
                  <a:schemeClr val="tx1"/>
                </a:solidFill>
                <a:effectLst>
                  <a:outerShdw blurRad="38100" dist="19050" dir="2700000" algn="tl" rotWithShape="0">
                    <a:schemeClr val="dk1">
                      <a:alpha val="40000"/>
                    </a:schemeClr>
                  </a:outerShdw>
                </a:effectLst>
              </a:rPr>
              <a:t>Qu’est-ce qui va changer dans tous les cas ? </a:t>
            </a:r>
            <a:br>
              <a:rPr lang="x-none" sz="2400" dirty="0">
                <a:ln w="0"/>
                <a:solidFill>
                  <a:schemeClr val="tx1"/>
                </a:solidFill>
                <a:effectLst>
                  <a:outerShdw blurRad="38100" dist="19050" dir="2700000" algn="tl" rotWithShape="0">
                    <a:schemeClr val="dk1">
                      <a:alpha val="40000"/>
                    </a:schemeClr>
                  </a:outerShdw>
                </a:effectLst>
              </a:rPr>
            </a:br>
            <a:r>
              <a:rPr lang="x-none" sz="2400" dirty="0">
                <a:ln w="0"/>
                <a:solidFill>
                  <a:schemeClr val="tx1"/>
                </a:solidFill>
                <a:effectLst>
                  <a:outerShdw blurRad="38100" dist="19050" dir="2700000" algn="tl" rotWithShape="0">
                    <a:schemeClr val="dk1">
                      <a:alpha val="40000"/>
                    </a:schemeClr>
                  </a:outerShdw>
                </a:effectLst>
              </a:rPr>
              <a:t>Comment s’y préparer au plus vite ?</a:t>
            </a:r>
          </a:p>
        </p:txBody>
      </p:sp>
      <p:sp>
        <p:nvSpPr>
          <p:cNvPr id="3" name="Rectangle 2">
            <a:extLst>
              <a:ext uri="{FF2B5EF4-FFF2-40B4-BE49-F238E27FC236}">
                <a16:creationId xmlns="" xmlns:a16="http://schemas.microsoft.com/office/drawing/2014/main" id="{2D3B6CE2-0417-AC4D-ABD6-40ADFC68F4DF}"/>
              </a:ext>
            </a:extLst>
          </p:cNvPr>
          <p:cNvSpPr/>
          <p:nvPr/>
        </p:nvSpPr>
        <p:spPr>
          <a:xfrm>
            <a:off x="2307653" y="3642499"/>
            <a:ext cx="7488420" cy="923330"/>
          </a:xfrm>
          <a:prstGeom prst="rect">
            <a:avLst/>
          </a:prstGeom>
        </p:spPr>
        <p:txBody>
          <a:bodyPr wrap="square">
            <a:spAutoFit/>
          </a:bodyPr>
          <a:lstStyle/>
          <a:p>
            <a:pPr algn="ctr"/>
            <a:r>
              <a:rPr lang="en-GB" dirty="0"/>
              <a:t>Il ne </a:t>
            </a:r>
            <a:r>
              <a:rPr lang="en-GB" dirty="0" err="1"/>
              <a:t>s’agit</a:t>
            </a:r>
            <a:r>
              <a:rPr lang="en-GB" dirty="0"/>
              <a:t> pas </a:t>
            </a:r>
            <a:r>
              <a:rPr lang="en-GB" dirty="0" err="1"/>
              <a:t>ici</a:t>
            </a:r>
            <a:r>
              <a:rPr lang="en-GB" dirty="0"/>
              <a:t> de </a:t>
            </a:r>
            <a:r>
              <a:rPr lang="en-GB" dirty="0" err="1"/>
              <a:t>rédiger</a:t>
            </a:r>
            <a:r>
              <a:rPr lang="en-GB" dirty="0"/>
              <a:t> un plan </a:t>
            </a:r>
            <a:r>
              <a:rPr lang="en-GB" dirty="0" err="1"/>
              <a:t>d’action</a:t>
            </a:r>
            <a:r>
              <a:rPr lang="en-GB" dirty="0"/>
              <a:t>, </a:t>
            </a:r>
            <a:r>
              <a:rPr lang="en-GB" dirty="0" err="1"/>
              <a:t>mais</a:t>
            </a:r>
            <a:r>
              <a:rPr lang="en-GB" dirty="0"/>
              <a:t> </a:t>
            </a:r>
            <a:r>
              <a:rPr lang="en-GB" dirty="0" err="1"/>
              <a:t>d’apprendre</a:t>
            </a:r>
            <a:r>
              <a:rPr lang="en-GB" dirty="0"/>
              <a:t> </a:t>
            </a:r>
            <a:r>
              <a:rPr lang="en-GB" dirty="0" err="1"/>
              <a:t>à</a:t>
            </a:r>
            <a:r>
              <a:rPr lang="en-GB" dirty="0"/>
              <a:t> </a:t>
            </a:r>
            <a:r>
              <a:rPr lang="en-GB" dirty="0" err="1"/>
              <a:t>reconnaître</a:t>
            </a:r>
            <a:r>
              <a:rPr lang="en-GB" dirty="0"/>
              <a:t> plus </a:t>
            </a:r>
            <a:r>
              <a:rPr lang="en-GB" dirty="0" err="1"/>
              <a:t>vite</a:t>
            </a:r>
            <a:r>
              <a:rPr lang="en-GB" dirty="0"/>
              <a:t> dans la </a:t>
            </a:r>
            <a:r>
              <a:rPr lang="en-GB" dirty="0" err="1"/>
              <a:t>réalité</a:t>
            </a:r>
            <a:r>
              <a:rPr lang="en-GB" dirty="0"/>
              <a:t> des </a:t>
            </a:r>
            <a:r>
              <a:rPr lang="en-GB" dirty="0" err="1"/>
              <a:t>signes</a:t>
            </a:r>
            <a:r>
              <a:rPr lang="en-GB" dirty="0"/>
              <a:t> </a:t>
            </a:r>
            <a:r>
              <a:rPr lang="en-GB" dirty="0" err="1"/>
              <a:t>d’évolution</a:t>
            </a:r>
            <a:r>
              <a:rPr lang="en-GB" dirty="0"/>
              <a:t> </a:t>
            </a:r>
            <a:r>
              <a:rPr lang="en-GB" dirty="0" err="1"/>
              <a:t>qu’on</a:t>
            </a:r>
            <a:r>
              <a:rPr lang="en-GB" dirty="0"/>
              <a:t> </a:t>
            </a:r>
            <a:r>
              <a:rPr lang="en-GB" dirty="0" err="1"/>
              <a:t>aurait</a:t>
            </a:r>
            <a:r>
              <a:rPr lang="en-GB" dirty="0"/>
              <a:t> </a:t>
            </a:r>
            <a:r>
              <a:rPr lang="en-GB" dirty="0" err="1"/>
              <a:t>ignoré</a:t>
            </a:r>
            <a:r>
              <a:rPr lang="en-GB" dirty="0"/>
              <a:t>, </a:t>
            </a:r>
            <a:r>
              <a:rPr lang="en-GB" dirty="0" err="1"/>
              <a:t>puis</a:t>
            </a:r>
            <a:r>
              <a:rPr lang="en-GB" dirty="0"/>
              <a:t> de </a:t>
            </a:r>
            <a:r>
              <a:rPr lang="en-GB" dirty="0" err="1"/>
              <a:t>réfléchir</a:t>
            </a:r>
            <a:r>
              <a:rPr lang="en-GB" dirty="0"/>
              <a:t> </a:t>
            </a:r>
            <a:r>
              <a:rPr lang="en-GB" dirty="0" err="1"/>
              <a:t>à</a:t>
            </a:r>
            <a:r>
              <a:rPr lang="en-GB" dirty="0"/>
              <a:t> </a:t>
            </a:r>
            <a:r>
              <a:rPr lang="en-GB" dirty="0" err="1"/>
              <a:t>ce</a:t>
            </a:r>
            <a:r>
              <a:rPr lang="en-GB" dirty="0"/>
              <a:t> qui </a:t>
            </a:r>
            <a:r>
              <a:rPr lang="en-GB" dirty="0" err="1"/>
              <a:t>peut</a:t>
            </a:r>
            <a:r>
              <a:rPr lang="en-GB" dirty="0"/>
              <a:t> </a:t>
            </a:r>
            <a:r>
              <a:rPr lang="en-GB" dirty="0" err="1"/>
              <a:t>être</a:t>
            </a:r>
            <a:r>
              <a:rPr lang="en-GB" dirty="0"/>
              <a:t> fait de </a:t>
            </a:r>
            <a:r>
              <a:rPr lang="en-GB" dirty="0" err="1"/>
              <a:t>toutes</a:t>
            </a:r>
            <a:r>
              <a:rPr lang="en-GB" dirty="0"/>
              <a:t> manières, tout de suite.</a:t>
            </a:r>
          </a:p>
        </p:txBody>
      </p:sp>
      <p:cxnSp>
        <p:nvCxnSpPr>
          <p:cNvPr id="6" name="Straight Connector 5">
            <a:extLst>
              <a:ext uri="{FF2B5EF4-FFF2-40B4-BE49-F238E27FC236}">
                <a16:creationId xmlns="" xmlns:a16="http://schemas.microsoft.com/office/drawing/2014/main" id="{B0A3A350-3021-1249-95D3-A4497647DDD4}"/>
              </a:ext>
            </a:extLst>
          </p:cNvPr>
          <p:cNvCxnSpPr>
            <a:cxnSpLocks/>
          </p:cNvCxnSpPr>
          <p:nvPr/>
        </p:nvCxnSpPr>
        <p:spPr>
          <a:xfrm>
            <a:off x="7132016" y="5717457"/>
            <a:ext cx="0" cy="58477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7571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671</Words>
  <Application>Microsoft Office PowerPoint</Application>
  <PresentationFormat>Grand écran</PresentationFormat>
  <Paragraphs>134</Paragraphs>
  <Slides>13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Calibri</vt:lpstr>
      <vt:lpstr>Calibri Light</vt:lpstr>
      <vt:lpstr>Wingdings</vt:lpstr>
      <vt:lpstr>Office Theme</vt:lpstr>
      <vt:lpstr>Scénarios d’évolution COVID-19</vt:lpstr>
      <vt:lpstr>Apprendre la pensée divergente</vt:lpstr>
      <vt:lpstr>Etape 1 : lister les facteurs</vt:lpstr>
      <vt:lpstr>Présentation PowerPoint</vt:lpstr>
      <vt:lpstr>Etape 2 : décrire les 4 scénarios</vt:lpstr>
      <vt:lpstr>Présentation PowerPoint</vt:lpstr>
      <vt:lpstr>Etape 3 : rédiger les scénarios</vt:lpstr>
      <vt:lpstr>Présentation PowerPoint</vt:lpstr>
      <vt:lpstr>Etape 4 : comment réagir</vt:lpstr>
      <vt:lpstr>Présentation PowerPoint</vt:lpstr>
      <vt:lpstr>Etape 5 : continuer jusqu’en sortie de crise</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Scénarios</dc:title>
  <dc:creator>Microsoft Office User</dc:creator>
  <cp:lastModifiedBy>Florence PREAULT</cp:lastModifiedBy>
  <cp:revision>27</cp:revision>
  <dcterms:created xsi:type="dcterms:W3CDTF">2020-03-29T09:46:59Z</dcterms:created>
  <dcterms:modified xsi:type="dcterms:W3CDTF">2020-04-02T15:06:06Z</dcterms:modified>
</cp:coreProperties>
</file>